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322" r:id="rId2"/>
    <p:sldId id="357" r:id="rId3"/>
    <p:sldId id="262" r:id="rId4"/>
    <p:sldId id="331" r:id="rId5"/>
    <p:sldId id="330" r:id="rId6"/>
    <p:sldId id="332" r:id="rId7"/>
    <p:sldId id="379" r:id="rId8"/>
    <p:sldId id="374" r:id="rId9"/>
    <p:sldId id="335" r:id="rId10"/>
    <p:sldId id="336" r:id="rId11"/>
    <p:sldId id="337" r:id="rId12"/>
    <p:sldId id="364" r:id="rId13"/>
    <p:sldId id="339" r:id="rId14"/>
    <p:sldId id="340" r:id="rId15"/>
    <p:sldId id="342" r:id="rId16"/>
    <p:sldId id="341" r:id="rId17"/>
    <p:sldId id="368" r:id="rId18"/>
    <p:sldId id="371" r:id="rId19"/>
    <p:sldId id="344" r:id="rId2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1B2E"/>
    <a:srgbClr val="F68F61"/>
    <a:srgbClr val="105653"/>
    <a:srgbClr val="96D4AC"/>
    <a:srgbClr val="285468"/>
    <a:srgbClr val="0D2B38"/>
    <a:srgbClr val="0D3730"/>
    <a:srgbClr val="2D6A81"/>
    <a:srgbClr val="418B73"/>
    <a:srgbClr val="7123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661" autoAdjust="0"/>
  </p:normalViewPr>
  <p:slideViewPr>
    <p:cSldViewPr snapToGrid="0">
      <p:cViewPr varScale="1">
        <p:scale>
          <a:sx n="86" d="100"/>
          <a:sy n="86" d="100"/>
        </p:scale>
        <p:origin x="114" y="102"/>
      </p:cViewPr>
      <p:guideLst/>
    </p:cSldViewPr>
  </p:slideViewPr>
  <p:notesTextViewPr>
    <p:cViewPr>
      <p:scale>
        <a:sx n="3" d="2"/>
        <a:sy n="3" d="2"/>
      </p:scale>
      <p:origin x="0" y="0"/>
    </p:cViewPr>
  </p:notesTextViewPr>
  <p:sorterViewPr>
    <p:cViewPr varScale="1">
      <p:scale>
        <a:sx n="1" d="1"/>
        <a:sy n="1" d="1"/>
      </p:scale>
      <p:origin x="0" y="-744"/>
    </p:cViewPr>
  </p:sorterViewPr>
  <p:notesViewPr>
    <p:cSldViewPr snapToGrid="0">
      <p:cViewPr varScale="1">
        <p:scale>
          <a:sx n="120" d="100"/>
          <a:sy n="120" d="100"/>
        </p:scale>
        <p:origin x="42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08sr0010.konet.se\Users$\bf070\Mina%20dokument\5C%20Utbildning\Presentationer\Galleri\Vikten%20av%20att%20spara%20kv&#228;ve.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23369879881772"/>
          <c:y val="4.5132193841624146E-2"/>
          <c:w val="0.85499196459009308"/>
          <c:h val="0.67178207899542763"/>
        </c:manualLayout>
      </c:layout>
      <c:barChart>
        <c:barDir val="col"/>
        <c:grouping val="stacked"/>
        <c:varyColors val="0"/>
        <c:ser>
          <c:idx val="0"/>
          <c:order val="0"/>
          <c:tx>
            <c:strRef>
              <c:f>Blad1!$F$17</c:f>
              <c:strCache>
                <c:ptCount val="1"/>
                <c:pt idx="0">
                  <c:v>Koldioxid</c:v>
                </c:pt>
              </c:strCache>
            </c:strRef>
          </c:tx>
          <c:invertIfNegative val="0"/>
          <c:dPt>
            <c:idx val="6"/>
            <c:invertIfNegative val="0"/>
            <c:bubble3D val="0"/>
            <c:spPr>
              <a:solidFill>
                <a:srgbClr val="17375E"/>
              </a:solidFill>
            </c:spPr>
            <c:extLst>
              <c:ext xmlns:c16="http://schemas.microsoft.com/office/drawing/2014/chart" uri="{C3380CC4-5D6E-409C-BE32-E72D297353CC}">
                <c16:uniqueId val="{00000001-67D8-4143-B218-17DCD8AA0959}"/>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Blad1!$F$18:$F$25</c:f>
              <c:numCache>
                <c:formatCode>General</c:formatCode>
                <c:ptCount val="8"/>
                <c:pt idx="0">
                  <c:v>0.30358000000000224</c:v>
                </c:pt>
                <c:pt idx="1">
                  <c:v>2.5415999999999999</c:v>
                </c:pt>
                <c:pt idx="3">
                  <c:v>2.21</c:v>
                </c:pt>
                <c:pt idx="6">
                  <c:v>2.5</c:v>
                </c:pt>
              </c:numCache>
            </c:numRef>
          </c:val>
          <c:extLst>
            <c:ext xmlns:c16="http://schemas.microsoft.com/office/drawing/2014/chart" uri="{C3380CC4-5D6E-409C-BE32-E72D297353CC}">
              <c16:uniqueId val="{00000002-67D8-4143-B218-17DCD8AA0959}"/>
            </c:ext>
          </c:extLst>
        </c:ser>
        <c:ser>
          <c:idx val="1"/>
          <c:order val="1"/>
          <c:tx>
            <c:strRef>
              <c:f>Blad1!$G$17</c:f>
              <c:strCache>
                <c:ptCount val="1"/>
                <c:pt idx="0">
                  <c:v>Lustgas</c:v>
                </c:pt>
              </c:strCache>
            </c:strRef>
          </c:tx>
          <c:invertIfNegative val="0"/>
          <c:dPt>
            <c:idx val="6"/>
            <c:invertIfNegative val="0"/>
            <c:bubble3D val="0"/>
            <c:spPr>
              <a:noFill/>
              <a:ln w="28575">
                <a:solidFill>
                  <a:srgbClr val="808080">
                    <a:lumMod val="75000"/>
                  </a:srgbClr>
                </a:solidFill>
                <a:prstDash val="dash"/>
              </a:ln>
            </c:spPr>
            <c:extLst>
              <c:ext xmlns:c16="http://schemas.microsoft.com/office/drawing/2014/chart" uri="{C3380CC4-5D6E-409C-BE32-E72D297353CC}">
                <c16:uniqueId val="{00000004-67D8-4143-B218-17DCD8AA0959}"/>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Blad1!$G$18:$G$25</c:f>
              <c:numCache>
                <c:formatCode>General</c:formatCode>
                <c:ptCount val="8"/>
                <c:pt idx="0">
                  <c:v>2.1038800000000198E-3</c:v>
                </c:pt>
                <c:pt idx="1">
                  <c:v>0.32610140000000032</c:v>
                </c:pt>
                <c:pt idx="3">
                  <c:v>4.5891999999999999</c:v>
                </c:pt>
                <c:pt idx="4">
                  <c:v>4.6869999999999985</c:v>
                </c:pt>
                <c:pt idx="6">
                  <c:v>1.5</c:v>
                </c:pt>
                <c:pt idx="7">
                  <c:v>4.6869999999999985</c:v>
                </c:pt>
              </c:numCache>
            </c:numRef>
          </c:val>
          <c:extLst>
            <c:ext xmlns:c16="http://schemas.microsoft.com/office/drawing/2014/chart" uri="{C3380CC4-5D6E-409C-BE32-E72D297353CC}">
              <c16:uniqueId val="{00000005-67D8-4143-B218-17DCD8AA0959}"/>
            </c:ext>
          </c:extLst>
        </c:ser>
        <c:ser>
          <c:idx val="2"/>
          <c:order val="2"/>
          <c:tx>
            <c:strRef>
              <c:f>Blad1!$H$17</c:f>
              <c:strCache>
                <c:ptCount val="1"/>
                <c:pt idx="0">
                  <c:v>Metan</c:v>
                </c:pt>
              </c:strCache>
            </c:strRef>
          </c:tx>
          <c:invertIfNegative val="0"/>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Blad1!$H$18:$H$25</c:f>
              <c:numCache>
                <c:formatCode>General</c:formatCode>
                <c:ptCount val="8"/>
                <c:pt idx="0">
                  <c:v>7.4130000000000112E-2</c:v>
                </c:pt>
                <c:pt idx="1">
                  <c:v>3.9712499999999991E-3</c:v>
                </c:pt>
                <c:pt idx="3">
                  <c:v>0</c:v>
                </c:pt>
              </c:numCache>
            </c:numRef>
          </c:val>
          <c:extLst>
            <c:ext xmlns:c16="http://schemas.microsoft.com/office/drawing/2014/chart" uri="{C3380CC4-5D6E-409C-BE32-E72D297353CC}">
              <c16:uniqueId val="{00000006-67D8-4143-B218-17DCD8AA0959}"/>
            </c:ext>
          </c:extLst>
        </c:ser>
        <c:dLbls>
          <c:showLegendKey val="0"/>
          <c:showVal val="0"/>
          <c:showCatName val="0"/>
          <c:showSerName val="0"/>
          <c:showPercent val="0"/>
          <c:showBubbleSize val="0"/>
        </c:dLbls>
        <c:gapWidth val="29"/>
        <c:overlap val="100"/>
        <c:axId val="323561728"/>
        <c:axId val="323563520"/>
      </c:barChart>
      <c:catAx>
        <c:axId val="323561728"/>
        <c:scaling>
          <c:orientation val="minMax"/>
        </c:scaling>
        <c:delete val="0"/>
        <c:axPos val="b"/>
        <c:numFmt formatCode="General" sourceLinked="0"/>
        <c:majorTickMark val="none"/>
        <c:minorTickMark val="none"/>
        <c:tickLblPos val="nextTo"/>
        <c:spPr>
          <a:ln>
            <a:noFill/>
          </a:ln>
        </c:spPr>
        <c:txPr>
          <a:bodyPr/>
          <a:lstStyle/>
          <a:p>
            <a:pPr>
              <a:defRPr sz="1600"/>
            </a:pPr>
            <a:endParaRPr lang="sv-SE"/>
          </a:p>
        </c:txPr>
        <c:crossAx val="323563520"/>
        <c:crosses val="autoZero"/>
        <c:auto val="1"/>
        <c:lblAlgn val="ctr"/>
        <c:lblOffset val="100"/>
        <c:noMultiLvlLbl val="0"/>
      </c:catAx>
      <c:valAx>
        <c:axId val="323563520"/>
        <c:scaling>
          <c:orientation val="minMax"/>
        </c:scaling>
        <c:delete val="0"/>
        <c:axPos val="l"/>
        <c:majorGridlines/>
        <c:title>
          <c:tx>
            <c:rich>
              <a:bodyPr rot="-5400000" vert="horz"/>
              <a:lstStyle/>
              <a:p>
                <a:pPr>
                  <a:defRPr sz="1600" b="0"/>
                </a:pPr>
                <a:r>
                  <a:rPr lang="en-US" sz="1600" b="0" dirty="0"/>
                  <a:t>kg koldioxidekvivalenter</a:t>
                </a:r>
              </a:p>
            </c:rich>
          </c:tx>
          <c:overlay val="0"/>
        </c:title>
        <c:numFmt formatCode="General" sourceLinked="1"/>
        <c:majorTickMark val="out"/>
        <c:minorTickMark val="none"/>
        <c:tickLblPos val="nextTo"/>
        <c:txPr>
          <a:bodyPr/>
          <a:lstStyle/>
          <a:p>
            <a:pPr>
              <a:defRPr sz="2000"/>
            </a:pPr>
            <a:endParaRPr lang="sv-SE"/>
          </a:p>
        </c:txPr>
        <c:crossAx val="323561728"/>
        <c:crosses val="autoZero"/>
        <c:crossBetween val="midCat"/>
        <c:majorUnit val="2"/>
      </c:valAx>
    </c:plotArea>
    <c:legend>
      <c:legendPos val="r"/>
      <c:layout>
        <c:manualLayout>
          <c:xMode val="edge"/>
          <c:yMode val="edge"/>
          <c:x val="0.16577033672838676"/>
          <c:y val="8.0795083541387577E-2"/>
          <c:w val="0.15858410449677077"/>
          <c:h val="0.25004321106203176"/>
        </c:manualLayout>
      </c:layout>
      <c:overlay val="0"/>
      <c:spPr>
        <a:solidFill>
          <a:sysClr val="window" lastClr="FFFFFF"/>
        </a:solidFill>
        <a:ln>
          <a:solidFill>
            <a:srgbClr val="808080">
              <a:lumMod val="50000"/>
            </a:srgbClr>
          </a:solidFill>
        </a:ln>
      </c:spPr>
      <c:txPr>
        <a:bodyPr/>
        <a:lstStyle/>
        <a:p>
          <a:pPr>
            <a:defRPr sz="1800"/>
          </a:pPr>
          <a:endParaRPr lang="sv-SE"/>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96BC0EF-C74E-4531-9C70-D6891FFCD8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a:extLst>
              <a:ext uri="{FF2B5EF4-FFF2-40B4-BE49-F238E27FC236}">
                <a16:creationId xmlns:a16="http://schemas.microsoft.com/office/drawing/2014/main" id="{1E411CFE-2DA3-4F23-8C89-BDCB76C445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D63EDF-17B8-4485-8650-2634BDD7E0FA}" type="datetimeFigureOut">
              <a:rPr lang="sv-SE" smtClean="0"/>
              <a:t>2025-11-10</a:t>
            </a:fld>
            <a:endParaRPr lang="sv-SE" dirty="0"/>
          </a:p>
        </p:txBody>
      </p:sp>
      <p:sp>
        <p:nvSpPr>
          <p:cNvPr id="4" name="Platshållare för sidfot 3">
            <a:extLst>
              <a:ext uri="{FF2B5EF4-FFF2-40B4-BE49-F238E27FC236}">
                <a16:creationId xmlns:a16="http://schemas.microsoft.com/office/drawing/2014/main" id="{92DF480B-1103-49BF-AF3B-CCBE29F1DC9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5" name="Platshållare för bildnummer 4">
            <a:extLst>
              <a:ext uri="{FF2B5EF4-FFF2-40B4-BE49-F238E27FC236}">
                <a16:creationId xmlns:a16="http://schemas.microsoft.com/office/drawing/2014/main" id="{A8340F48-6342-451E-B8C4-41A1D0B916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79E8A64-D8AF-43E7-B188-FE9D5F6E8D23}" type="slidenum">
              <a:rPr lang="sv-SE" smtClean="0"/>
              <a:t>‹#›</a:t>
            </a:fld>
            <a:endParaRPr lang="sv-SE" dirty="0"/>
          </a:p>
        </p:txBody>
      </p:sp>
    </p:spTree>
    <p:extLst>
      <p:ext uri="{BB962C8B-B14F-4D97-AF65-F5344CB8AC3E}">
        <p14:creationId xmlns:p14="http://schemas.microsoft.com/office/powerpoint/2010/main" val="3865389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9885-F726-4639-961A-2C65F568FE50}" type="datetimeFigureOut">
              <a:rPr lang="sv-SE" smtClean="0"/>
              <a:t>2025-11-10</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21FCE-6D72-4AB3-8E96-3BFB2CB19148}" type="slidenum">
              <a:rPr lang="sv-SE" smtClean="0"/>
              <a:t>‹#›</a:t>
            </a:fld>
            <a:endParaRPr lang="sv-SE" dirty="0"/>
          </a:p>
        </p:txBody>
      </p:sp>
    </p:spTree>
    <p:extLst>
      <p:ext uri="{BB962C8B-B14F-4D97-AF65-F5344CB8AC3E}">
        <p14:creationId xmlns:p14="http://schemas.microsoft.com/office/powerpoint/2010/main" val="216249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tshållare för bildobjekt 1"/>
          <p:cNvSpPr>
            <a:spLocks noGrp="1" noRot="1" noChangeAspect="1" noTextEdit="1"/>
          </p:cNvSpPr>
          <p:nvPr>
            <p:ph type="sldImg"/>
          </p:nvPr>
        </p:nvSpPr>
        <p:spPr>
          <a:ln/>
        </p:spPr>
      </p:sp>
      <p:sp>
        <p:nvSpPr>
          <p:cNvPr id="21507" name="Platshållare för anteckningar 2"/>
          <p:cNvSpPr>
            <a:spLocks noGrp="1"/>
          </p:cNvSpPr>
          <p:nvPr>
            <p:ph type="body" idx="1"/>
          </p:nvPr>
        </p:nvSpPr>
        <p:spPr>
          <a:noFill/>
        </p:spPr>
        <p:txBody>
          <a:bodyPr/>
          <a:lstStyle/>
          <a:p>
            <a:pPr eaLnBrk="1" hangingPunct="1"/>
            <a:r>
              <a:rPr lang="sv-SE" dirty="0"/>
              <a:t>Presentera kväveflödet i marken!</a:t>
            </a:r>
          </a:p>
          <a:p>
            <a:pPr eaLnBrk="1" hangingPunct="1"/>
            <a:r>
              <a:rPr lang="sv-SE" dirty="0"/>
              <a:t>Kommentera även växthusgasen</a:t>
            </a:r>
            <a:r>
              <a:rPr lang="sv-SE" baseline="0" dirty="0"/>
              <a:t> lustgas</a:t>
            </a:r>
            <a:r>
              <a:rPr lang="sv-SE" dirty="0"/>
              <a:t> (N</a:t>
            </a:r>
            <a:r>
              <a:rPr lang="sv-SE" baseline="-25000" dirty="0"/>
              <a:t>2</a:t>
            </a:r>
            <a:r>
              <a:rPr lang="sv-SE" dirty="0"/>
              <a:t>O). </a:t>
            </a:r>
          </a:p>
        </p:txBody>
      </p:sp>
      <p:sp>
        <p:nvSpPr>
          <p:cNvPr id="21508" name="Platshållare för bildnumm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C23ED59-5217-4C82-938E-60E80879C950}" type="slidenum">
              <a:rPr lang="sv-SE" sz="1200" smtClean="0"/>
              <a:pPr eaLnBrk="1" hangingPunct="1"/>
              <a:t>3</a:t>
            </a:fld>
            <a:endParaRPr lang="sv-SE" sz="1200"/>
          </a:p>
        </p:txBody>
      </p:sp>
    </p:spTree>
    <p:extLst>
      <p:ext uri="{BB962C8B-B14F-4D97-AF65-F5344CB8AC3E}">
        <p14:creationId xmlns:p14="http://schemas.microsoft.com/office/powerpoint/2010/main" val="3368937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dirty="0"/>
              <a:t>Baserat på gödsling</a:t>
            </a:r>
            <a:r>
              <a:rPr lang="sv-SE" altLang="sv-SE" baseline="0" dirty="0"/>
              <a:t> enligt jordbruksverkets gödslingsrekommendationer till aktuell skördenivå </a:t>
            </a:r>
          </a:p>
          <a:p>
            <a:pPr>
              <a:spcBef>
                <a:spcPct val="0"/>
              </a:spcBef>
            </a:pPr>
            <a:endParaRPr lang="sv-SE" altLang="sv-SE" b="1" dirty="0"/>
          </a:p>
          <a:p>
            <a:pPr>
              <a:spcBef>
                <a:spcPct val="0"/>
              </a:spcBef>
            </a:pPr>
            <a:r>
              <a:rPr lang="sv-SE" altLang="sv-SE" b="1" dirty="0"/>
              <a:t>Grödor</a:t>
            </a:r>
            <a:endParaRPr lang="sv-SE" altLang="sv-SE" dirty="0"/>
          </a:p>
          <a:p>
            <a:pPr>
              <a:spcBef>
                <a:spcPct val="0"/>
              </a:spcBef>
            </a:pPr>
            <a:r>
              <a:rPr lang="sv-SE" altLang="sv-SE" dirty="0"/>
              <a:t>Vilka grödor som odlas kan också påverka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a:p>
          <a:p>
            <a:pPr>
              <a:spcBef>
                <a:spcPct val="0"/>
              </a:spcBef>
            </a:pPr>
            <a:r>
              <a:rPr lang="sv-SE" altLang="sv-SE" dirty="0"/>
              <a:t>Ett kaliumöverskott är ett resursslöseri men anses inte som något miljöproblem, utan snarare ett ekonomiskt problem för den som köper in för mycket kalium. </a:t>
            </a:r>
          </a:p>
          <a:p>
            <a:endParaRPr 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2858495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det kan vara rimligt att ha</a:t>
            </a:r>
            <a:r>
              <a:rPr lang="sv-SE" sz="1200" kern="1200" baseline="0" dirty="0">
                <a:solidFill>
                  <a:schemeClr val="tx1"/>
                </a:solidFill>
                <a:effectLst/>
                <a:latin typeface="+mn-lt"/>
                <a:ea typeface="+mn-ea"/>
                <a:cs typeface="+mn-cs"/>
              </a:rPr>
              <a:t> ett </a:t>
            </a:r>
            <a:r>
              <a:rPr lang="sv-SE" sz="1200" kern="1200" dirty="0">
                <a:solidFill>
                  <a:schemeClr val="tx1"/>
                </a:solidFill>
                <a:effectLst/>
                <a:latin typeface="+mn-lt"/>
                <a:ea typeface="+mn-ea"/>
                <a:cs typeface="+mn-cs"/>
              </a:rPr>
              <a:t>högre överskott än på en växtodlingsgård. Ett högt K-överskott är inte ett miljöproblem i sig och inget man styr i foderoptimeringen. Köper gården in mineralgödselkalium kan det dock vara lämpligt att se över om dessa inköp skulle kunna minskas. </a:t>
            </a:r>
          </a:p>
          <a:p>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13</a:t>
            </a:fld>
            <a:endParaRPr lang="sv-SE" dirty="0"/>
          </a:p>
        </p:txBody>
      </p:sp>
    </p:spTree>
    <p:extLst>
      <p:ext uri="{BB962C8B-B14F-4D97-AF65-F5344CB8AC3E}">
        <p14:creationId xmlns:p14="http://schemas.microsoft.com/office/powerpoint/2010/main" val="322935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För att minska</a:t>
            </a:r>
            <a:r>
              <a:rPr lang="sv-SE" baseline="0" dirty="0"/>
              <a:t> risken att gödsla med för mycket kväve, som kan leda till olika kväveförluster och lustgasavgång, eller för lite kväve, så är det viktigt att göra egen analys av den organiska gödseln (ej fast- och djupströgödsel). Kväveinnehållet kan variera mycket.</a:t>
            </a:r>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15</a:t>
            </a:fld>
            <a:endParaRPr lang="sv-SE" dirty="0"/>
          </a:p>
        </p:txBody>
      </p:sp>
    </p:spTree>
    <p:extLst>
      <p:ext uri="{BB962C8B-B14F-4D97-AF65-F5344CB8AC3E}">
        <p14:creationId xmlns:p14="http://schemas.microsoft.com/office/powerpoint/2010/main" val="27561256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u="none" strike="noStrike" kern="1200" dirty="0">
                <a:solidFill>
                  <a:schemeClr val="tx1"/>
                </a:solidFill>
                <a:effectLst/>
                <a:latin typeface="+mn-lt"/>
                <a:ea typeface="+mn-ea"/>
                <a:cs typeface="+mn-cs"/>
              </a:rPr>
              <a:t>Utsläpp kopplade till jordbruk finns även inom energisektorn för utsläpp av fossila bränslen från fordon. Samt inom markanvändningssektorn med kolförändringar i marken. </a:t>
            </a:r>
          </a:p>
          <a:p>
            <a:pPr marL="0" marR="0" indent="0" algn="l" defTabSz="914400" rtl="0" eaLnBrk="0" fontAlgn="base" latinLnBrk="0" hangingPunct="0">
              <a:lnSpc>
                <a:spcPct val="100000"/>
              </a:lnSpc>
              <a:spcBef>
                <a:spcPct val="30000"/>
              </a:spcBef>
              <a:spcAft>
                <a:spcPct val="0"/>
              </a:spcAft>
              <a:buClrTx/>
              <a:buSzTx/>
              <a:buFontTx/>
              <a:buNone/>
              <a:tabLst/>
              <a:defRPr/>
            </a:pPr>
            <a:r>
              <a:rPr lang="sv-SE" dirty="0">
                <a:solidFill>
                  <a:srgbClr val="00B050"/>
                </a:solidFill>
              </a:rPr>
              <a:t>År 2024 var växthusgasutsläppen i Sverige 47,5 miljoner ton CO2-ekv. Detta är en ökning med ca 3 miljoner ton koldioxid sedan 2023.   Detta avser utsläpp som skett i Sverige, hänsyn har då inte tagits till import och export av varor och tjänster. Utrikes</a:t>
            </a:r>
            <a:r>
              <a:rPr lang="sv-SE" baseline="0" dirty="0">
                <a:solidFill>
                  <a:srgbClr val="00B050"/>
                </a:solidFill>
              </a:rPr>
              <a:t> transporter ingår inte heller. </a:t>
            </a:r>
            <a:r>
              <a:rPr lang="sv-SE" dirty="0">
                <a:solidFill>
                  <a:srgbClr val="00B050"/>
                </a:solidFill>
              </a:rPr>
              <a:t>Utsläppen inom Sverige</a:t>
            </a:r>
            <a:r>
              <a:rPr lang="sv-SE" baseline="0" dirty="0">
                <a:solidFill>
                  <a:srgbClr val="00B050"/>
                </a:solidFill>
              </a:rPr>
              <a:t> </a:t>
            </a:r>
            <a:r>
              <a:rPr lang="sv-SE" dirty="0">
                <a:solidFill>
                  <a:srgbClr val="00B050"/>
                </a:solidFill>
              </a:rPr>
              <a:t>har successivt minskat, i början av 1990-talet låg utsläppen på drygt 70 miljoner ton  CO2-ekv.</a:t>
            </a:r>
          </a:p>
          <a:p>
            <a:pPr eaLnBrk="1" hangingPunct="1">
              <a:spcBef>
                <a:spcPct val="0"/>
              </a:spcBef>
            </a:pPr>
            <a:r>
              <a:rPr lang="sv-SE" dirty="0">
                <a:solidFill>
                  <a:srgbClr val="00B050"/>
                </a:solidFill>
              </a:rPr>
              <a:t>Koldioxid utgör det mesta av dessa utsläpp. Största posterna är transporter och</a:t>
            </a:r>
            <a:r>
              <a:rPr lang="sv-SE" baseline="0" dirty="0">
                <a:solidFill>
                  <a:srgbClr val="00B050"/>
                </a:solidFill>
              </a:rPr>
              <a:t> </a:t>
            </a:r>
            <a:r>
              <a:rPr lang="sv-SE" dirty="0">
                <a:solidFill>
                  <a:srgbClr val="00B050"/>
                </a:solidFill>
              </a:rPr>
              <a:t>industriprocesser. </a:t>
            </a:r>
          </a:p>
          <a:p>
            <a:pPr eaLnBrk="1" hangingPunct="1">
              <a:spcBef>
                <a:spcPct val="0"/>
              </a:spcBef>
            </a:pPr>
            <a:r>
              <a:rPr lang="sv-SE" dirty="0">
                <a:solidFill>
                  <a:srgbClr val="00B050"/>
                </a:solidFill>
              </a:rPr>
              <a:t>Jordbruket bidrar med 13 % av utsläppen som sker i Sverige (exkl. drivmedel och transporter). </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16</a:t>
            </a:fld>
            <a:endParaRPr lang="sv-SE" dirty="0"/>
          </a:p>
        </p:txBody>
      </p:sp>
    </p:spTree>
    <p:extLst>
      <p:ext uri="{BB962C8B-B14F-4D97-AF65-F5344CB8AC3E}">
        <p14:creationId xmlns:p14="http://schemas.microsoft.com/office/powerpoint/2010/main" val="232678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dirty="0"/>
              <a:t>Den växthusgas som har</a:t>
            </a:r>
            <a:r>
              <a:rPr lang="sv-SE" baseline="0" dirty="0"/>
              <a:t> koppling till kväve är främst lustgas (N</a:t>
            </a:r>
            <a:r>
              <a:rPr lang="sv-SE" baseline="-25000" dirty="0"/>
              <a:t>2</a:t>
            </a:r>
            <a:r>
              <a:rPr lang="sv-SE" baseline="0" dirty="0"/>
              <a:t>O). Vid tillverkning av mineralgödselkväve avgår både denna och koldioxid (se mer om detta på nästa bild). </a:t>
            </a:r>
            <a:r>
              <a:rPr lang="sv-SE" b="0" dirty="0"/>
              <a:t>D</a:t>
            </a:r>
            <a:r>
              <a:rPr lang="sv-SE" dirty="0"/>
              <a:t>är det finns kväve finns det även risk för att lustgas bildas. Det mesta av lustgasen från svenskt jordbruk bildas när kväve omsätts i marken, men det bildas även en del lustgas vid lagring av stallgödsel. Kväve kan även avges till luften</a:t>
            </a:r>
            <a:r>
              <a:rPr lang="sv-SE" baseline="0" dirty="0"/>
              <a:t> som ammoniak (NH</a:t>
            </a:r>
            <a:r>
              <a:rPr lang="sv-SE" baseline="-25000" dirty="0"/>
              <a:t>3</a:t>
            </a:r>
            <a:r>
              <a:rPr lang="sv-SE" baseline="0" dirty="0"/>
              <a:t>) eller genom utlakning som nitrat (NO</a:t>
            </a:r>
            <a:r>
              <a:rPr lang="sv-SE" baseline="-25000" dirty="0"/>
              <a:t>3</a:t>
            </a:r>
            <a:r>
              <a:rPr lang="sv-SE" baseline="30000" dirty="0"/>
              <a:t>-</a:t>
            </a:r>
            <a:r>
              <a:rPr lang="sv-SE" baseline="0" dirty="0"/>
              <a:t>). Dessa kväveformer anrikas på annan plats och kan där övergå som lustgas.</a:t>
            </a:r>
            <a:endParaRPr lang="sv-SE" baseline="30000" dirty="0"/>
          </a:p>
          <a:p>
            <a:pPr eaLnBrk="1" hangingPunct="1">
              <a:spcBef>
                <a:spcPct val="0"/>
              </a:spcBef>
            </a:pPr>
            <a:endParaRPr lang="sv-SE" dirty="0"/>
          </a:p>
          <a:p>
            <a:pPr eaLnBrk="1" hangingPunct="1">
              <a:spcBef>
                <a:spcPct val="0"/>
              </a:spcBef>
            </a:pPr>
            <a:endParaRPr lang="sv-SE" dirty="0"/>
          </a:p>
          <a:p>
            <a:pPr eaLnBrk="1" hangingPunct="1">
              <a:spcBef>
                <a:spcPct val="0"/>
              </a:spcBef>
            </a:pPr>
            <a:endParaRPr lang="sv-SE" dirty="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210849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5DA1AB9-C287-4546-A1D5-CAEBFFC3D6C4}" type="slidenum">
              <a:rPr lang="sv-SE" smtClean="0"/>
              <a:t>18</a:t>
            </a:fld>
            <a:endParaRPr lang="sv-SE"/>
          </a:p>
        </p:txBody>
      </p:sp>
    </p:spTree>
    <p:extLst>
      <p:ext uri="{BB962C8B-B14F-4D97-AF65-F5344CB8AC3E}">
        <p14:creationId xmlns:p14="http://schemas.microsoft.com/office/powerpoint/2010/main" val="58209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Klimatgasutsläppe</a:t>
            </a:r>
            <a:r>
              <a:rPr lang="sv-SE" baseline="0" dirty="0"/>
              <a:t>n är betydligt större från ett kilo kväve än från en liter diesel, även med klimatcertifierad gödsel.</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19</a:t>
            </a:fld>
            <a:endParaRPr lang="sv-SE" dirty="0"/>
          </a:p>
        </p:txBody>
      </p:sp>
    </p:spTree>
    <p:extLst>
      <p:ext uri="{BB962C8B-B14F-4D97-AF65-F5344CB8AC3E}">
        <p14:creationId xmlns:p14="http://schemas.microsoft.com/office/powerpoint/2010/main" val="2669639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lvl="0"/>
            <a:r>
              <a:rPr lang="sv-SE" sz="1200" b="1" kern="1200" dirty="0">
                <a:solidFill>
                  <a:schemeClr val="tx1"/>
                </a:solidFill>
                <a:effectLst/>
                <a:latin typeface="+mn-lt"/>
                <a:ea typeface="+mn-ea"/>
                <a:cs typeface="+mn-cs"/>
              </a:rPr>
              <a:t>Övergödning, vilka indikatorer beskriver området?</a:t>
            </a:r>
            <a:endParaRPr lang="sv-SE" sz="1200" kern="1200" dirty="0">
              <a:solidFill>
                <a:schemeClr val="tx1"/>
              </a:solidFill>
              <a:effectLst/>
              <a:latin typeface="+mn-lt"/>
              <a:ea typeface="+mn-ea"/>
              <a:cs typeface="+mn-cs"/>
            </a:endParaRPr>
          </a:p>
          <a:p>
            <a:pPr lvl="0"/>
            <a:r>
              <a:rPr lang="sv-SE" sz="1200" b="0" kern="1200" dirty="0">
                <a:solidFill>
                  <a:schemeClr val="tx1"/>
                </a:solidFill>
                <a:effectLst/>
                <a:latin typeface="+mn-lt"/>
                <a:ea typeface="+mn-ea"/>
                <a:cs typeface="+mn-cs"/>
              </a:rPr>
              <a:t>Överskott av kväve och fosfor </a:t>
            </a:r>
            <a:r>
              <a:rPr lang="sv-SE" sz="1200" kern="1200" dirty="0">
                <a:solidFill>
                  <a:schemeClr val="tx1"/>
                </a:solidFill>
                <a:effectLst/>
                <a:latin typeface="+mn-lt"/>
                <a:ea typeface="+mn-ea"/>
                <a:cs typeface="+mn-cs"/>
              </a:rPr>
              <a:t>i växtnäringsbalansen. Gårdens siffror tas från dokumentationen från senaste Greppa Näringen beräkningen i Vera.</a:t>
            </a:r>
          </a:p>
          <a:p>
            <a:endParaRPr lang="sv-SE" dirty="0"/>
          </a:p>
          <a:p>
            <a:r>
              <a:rPr lang="sv-SE" b="1" dirty="0"/>
              <a:t>Överskotten ökar med ökad djurtäthet på mjölkgårdar,</a:t>
            </a:r>
            <a:r>
              <a:rPr lang="sv-SE" b="1" baseline="0" dirty="0"/>
              <a:t> m</a:t>
            </a:r>
            <a:r>
              <a:rPr lang="sv-SE" b="1" dirty="0"/>
              <a:t>en variationen är stor</a:t>
            </a:r>
            <a:r>
              <a:rPr lang="sv-SE" b="0" dirty="0"/>
              <a:t>.</a:t>
            </a:r>
            <a:r>
              <a:rPr lang="sv-SE" dirty="0"/>
              <a:t> </a:t>
            </a:r>
          </a:p>
          <a:p>
            <a:r>
              <a:rPr lang="sv-SE" dirty="0"/>
              <a:t>Bilden visar överskott av kväve för konventionella mjölkgårdar där en växtnäringsbalans har beräknats inom Greppa Näringen. En lantbrukare med till exempel 1 djurenhet per hektar bör försöka komma ner till medeltalet som är cirka 130 kg per hektar.  Överskotten kan förklaras med inlagring/ exploatering av markens kvävepool men också av</a:t>
            </a:r>
            <a:r>
              <a:rPr lang="sv-SE" baseline="0" dirty="0"/>
              <a:t> </a:t>
            </a:r>
            <a:r>
              <a:rPr lang="sv-SE" b="1" baseline="0" dirty="0"/>
              <a:t>förluster i from av ammoniakavgång, nitratutlakning, och avgång av kvävgas och lustgas. </a:t>
            </a:r>
            <a:endParaRPr lang="sv-SE" b="1"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4</a:t>
            </a:fld>
            <a:endParaRPr lang="sv-SE" dirty="0"/>
          </a:p>
        </p:txBody>
      </p:sp>
    </p:spTree>
    <p:extLst>
      <p:ext uri="{BB962C8B-B14F-4D97-AF65-F5344CB8AC3E}">
        <p14:creationId xmlns:p14="http://schemas.microsoft.com/office/powerpoint/2010/main" val="2626283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nötköttsgårdar,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nötköttsgårdar där en växtnäringsbalans har beräknats inom Greppa Näringen. En lantbrukare med till exempel 0,5 djurenheter per hektar bör försöka komma ner till medeltalet som är cirka 85 kg per hektar. Överskotten kan förklaras med inlagring/ exploatering av markens kvävepool men också av</a:t>
            </a:r>
            <a:r>
              <a:rPr lang="sv-SE" baseline="0" dirty="0"/>
              <a:t> förluster i from av ammoniakavgång, nitratutlakning och avgång av kvävgas och lustgas. </a:t>
            </a:r>
            <a:endParaRPr lang="sv-SE"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5</a:t>
            </a:fld>
            <a:endParaRPr lang="sv-SE" dirty="0"/>
          </a:p>
        </p:txBody>
      </p:sp>
    </p:spTree>
    <p:extLst>
      <p:ext uri="{BB962C8B-B14F-4D97-AF65-F5344CB8AC3E}">
        <p14:creationId xmlns:p14="http://schemas.microsoft.com/office/powerpoint/2010/main" val="13978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nötköttsgårdar,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grisgårdar där en växtnäringsbalans har beräknats nom Greppa Näringen. En lantbrukare med t ex 1 djurenhet per hektar kan försöka komma ner till medeltalet som är cirka 98 kg per hektar. Överskotten kan förklaras med inlagring/ exploatering av markens kvävepool men också av</a:t>
            </a:r>
            <a:r>
              <a:rPr lang="sv-SE" baseline="0" dirty="0"/>
              <a:t> förluster i from av nitratutlakning, ammoniakavgång och avgång av kvävgas och lustgas. </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6</a:t>
            </a:fld>
            <a:endParaRPr lang="sv-SE" dirty="0"/>
          </a:p>
        </p:txBody>
      </p:sp>
    </p:spTree>
    <p:extLst>
      <p:ext uri="{BB962C8B-B14F-4D97-AF65-F5344CB8AC3E}">
        <p14:creationId xmlns:p14="http://schemas.microsoft.com/office/powerpoint/2010/main" val="120408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b="1" dirty="0"/>
              <a:t>Vad som är en rimlig växtnäringsbalans </a:t>
            </a:r>
            <a:r>
              <a:rPr lang="sv-SE" altLang="sv-SE" dirty="0"/>
              <a:t>för fosfor och kalium beror mycket på om gården har djur eller inte. Även vilka grödor som odlas avgör behovet och vilken jordart som dominerar.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resonemang</a:t>
            </a:r>
            <a:r>
              <a:rPr lang="sv-SE" altLang="sv-SE" baseline="0" dirty="0"/>
              <a:t> kring underhålls P-AL enligt jordbruksverkets årliga skrift </a:t>
            </a:r>
            <a:r>
              <a:rPr lang="sv-SE" altLang="sv-SE" b="1" baseline="0" dirty="0"/>
              <a:t>Rekommendationer för gödsling och kalkning.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sz="1200" b="1" kern="1200" baseline="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sv-SE" sz="1200" kern="1200" dirty="0">
                <a:solidFill>
                  <a:schemeClr val="tx1"/>
                </a:solidFill>
                <a:effectLst/>
                <a:latin typeface="+mn-lt"/>
                <a:ea typeface="+mn-ea"/>
                <a:cs typeface="+mn-cs"/>
              </a:rPr>
              <a:t>Vid odling av endast spannmål och vall kan det räcka att ligga i övre delen av P-AL-klass II eller nedre delen av klass III. Vid odling av fosforkrävande grödor som potatis, sockerbetor, majs eller oljeväxter är det lämpligt att ligga i övre delen av klass III eller nedre delen av klass IVA. </a:t>
            </a:r>
            <a:r>
              <a:rPr lang="sv-SE" altLang="sv-SE" baseline="0" dirty="0"/>
              <a:t>Tabellen är främst baserad på grödors bortförsel </a:t>
            </a:r>
            <a:r>
              <a:rPr lang="sv-SE" sz="1200" kern="1200" dirty="0">
                <a:solidFill>
                  <a:schemeClr val="tx1"/>
                </a:solidFill>
                <a:effectLst/>
                <a:latin typeface="+mn-lt"/>
                <a:ea typeface="+mn-ea"/>
                <a:cs typeface="+mn-cs"/>
              </a:rPr>
              <a:t>samt behov av P-tillförsel för att nå mål-P-AL-klass för grödorna,</a:t>
            </a:r>
            <a:r>
              <a:rPr lang="sv-SE" sz="1200" kern="1200" baseline="0" dirty="0">
                <a:solidFill>
                  <a:schemeClr val="tx1"/>
                </a:solidFill>
                <a:effectLst/>
                <a:latin typeface="+mn-lt"/>
                <a:ea typeface="+mn-ea"/>
                <a:cs typeface="+mn-cs"/>
              </a:rPr>
              <a:t> </a:t>
            </a:r>
            <a:r>
              <a:rPr lang="sv-SE" altLang="sv-SE" baseline="0" dirty="0"/>
              <a:t>ekonomin är här underordnad. Bilden beskriver en mer långsiktigt hållbar balans.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Såklart spelar det roll om gården har djur eller inte och om det är stallgödsel eller mineralgödsel som ska tillföras grödorna vid gödslingen. Ofta är det dock en samvariation så att gårdar med vallodling sprider stallgödsel och det har man tagit hänsyn till vid tolkning av fältförsöksresultat.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r>
              <a:rPr lang="sv-SE" sz="1200" b="1" i="1" kern="1200" dirty="0">
                <a:solidFill>
                  <a:schemeClr val="tx1"/>
                </a:solidFill>
                <a:effectLst/>
                <a:latin typeface="+mn-lt"/>
                <a:ea typeface="+mn-ea"/>
                <a:cs typeface="+mn-cs"/>
              </a:rPr>
              <a:t>Gränser: </a:t>
            </a:r>
            <a:r>
              <a:rPr lang="sv-SE" sz="1200" kern="1200" dirty="0">
                <a:solidFill>
                  <a:schemeClr val="tx1"/>
                </a:solidFill>
                <a:effectLst/>
                <a:latin typeface="+mn-lt"/>
                <a:ea typeface="+mn-ea"/>
                <a:cs typeface="+mn-cs"/>
              </a:rPr>
              <a:t>Gårdens fosforbalans jämförs med</a:t>
            </a:r>
            <a:r>
              <a:rPr lang="sv-SE" sz="1200" b="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ett värde i en tabell med rekommenderad långsiktig fosforbalans utifrån växtföljd och fosforklass. Värden mellan -5 kg och +5 kg från rekommenderad fosforbalans ger grönt. Värden som avviker med 5-10 kg ger gult</a:t>
            </a:r>
            <a:r>
              <a:rPr lang="sv-SE" sz="1200" kern="1200" baseline="0" dirty="0">
                <a:solidFill>
                  <a:schemeClr val="tx1"/>
                </a:solidFill>
                <a:effectLst/>
                <a:latin typeface="+mn-lt"/>
                <a:ea typeface="+mn-ea"/>
                <a:cs typeface="+mn-cs"/>
              </a:rPr>
              <a:t> och avvikelser över 10 kg per hektar ger rött. </a:t>
            </a:r>
            <a:endParaRPr lang="sv-SE"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390990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gödsling</a:t>
            </a:r>
            <a:r>
              <a:rPr lang="sv-SE" altLang="sv-SE" baseline="0" dirty="0"/>
              <a:t> enligt jordbruksverkets gödslingsrekommendationer 2022 till aktuell skördenivå. V</a:t>
            </a:r>
            <a:r>
              <a:rPr lang="sv-SE" altLang="sv-SE" dirty="0"/>
              <a:t>ilka grödor som odlas brukar påverka balansen. Odlas grödor som normalt gödslas med mer fosfor än vad som förs bort med skörden, tex potatis brukar det bli ett överskott i balansen även i P-AL klass III.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Denna</a:t>
            </a:r>
            <a:r>
              <a:rPr lang="sv-SE" altLang="sv-SE" baseline="0" dirty="0"/>
              <a:t> bild beskriver </a:t>
            </a:r>
            <a:r>
              <a:rPr lang="sv-SE" sz="1200" kern="1200" dirty="0">
                <a:solidFill>
                  <a:schemeClr val="tx1"/>
                </a:solidFill>
                <a:effectLst/>
                <a:latin typeface="+mn-lt"/>
                <a:ea typeface="+mn-ea"/>
                <a:cs typeface="+mn-cs"/>
              </a:rPr>
              <a:t>vad som är rimligt/troligt att man hamnar på om man gödslar enligt </a:t>
            </a:r>
            <a:r>
              <a:rPr lang="sv-SE" sz="1200" kern="1200" dirty="0" err="1">
                <a:solidFill>
                  <a:schemeClr val="tx1"/>
                </a:solidFill>
                <a:effectLst/>
                <a:latin typeface="+mn-lt"/>
                <a:ea typeface="+mn-ea"/>
                <a:cs typeface="+mn-cs"/>
              </a:rPr>
              <a:t>JV:s</a:t>
            </a:r>
            <a:r>
              <a:rPr lang="sv-SE" sz="1200" kern="1200" dirty="0">
                <a:solidFill>
                  <a:schemeClr val="tx1"/>
                </a:solidFill>
                <a:effectLst/>
                <a:latin typeface="+mn-lt"/>
                <a:ea typeface="+mn-ea"/>
                <a:cs typeface="+mn-cs"/>
              </a:rPr>
              <a:t> gödselrekommendationer där även kortsiktigare ekonomi vägs in. </a:t>
            </a: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369158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troligtvis</a:t>
            </a:r>
            <a:r>
              <a:rPr lang="sv-SE" sz="1200" kern="1200" baseline="0" dirty="0">
                <a:solidFill>
                  <a:schemeClr val="tx1"/>
                </a:solidFill>
                <a:effectLst/>
                <a:latin typeface="+mn-lt"/>
                <a:ea typeface="+mn-ea"/>
                <a:cs typeface="+mn-cs"/>
              </a:rPr>
              <a:t> är överskottet högre</a:t>
            </a:r>
            <a:r>
              <a:rPr lang="sv-SE" sz="1200" kern="1200" dirty="0">
                <a:solidFill>
                  <a:schemeClr val="tx1"/>
                </a:solidFill>
                <a:effectLst/>
                <a:latin typeface="+mn-lt"/>
                <a:ea typeface="+mn-ea"/>
                <a:cs typeface="+mn-cs"/>
              </a:rPr>
              <a:t> än på en växtodlingsgård. Ett högt P-överskott kan dock tyda på risk för att överskrida lagkravet om 22 kg P/ha, vilket bör ses över. Har gården höga markvärden (IVB-V) och ett P-överskott bör man lyfta frågan kring möjligheterna att avyttra gödsel från gården. </a:t>
            </a:r>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9</a:t>
            </a:fld>
            <a:endParaRPr lang="sv-SE" dirty="0"/>
          </a:p>
        </p:txBody>
      </p:sp>
    </p:spTree>
    <p:extLst>
      <p:ext uri="{BB962C8B-B14F-4D97-AF65-F5344CB8AC3E}">
        <p14:creationId xmlns:p14="http://schemas.microsoft.com/office/powerpoint/2010/main" val="150387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pPr>
              <a:spcBef>
                <a:spcPct val="0"/>
              </a:spcBef>
            </a:pPr>
            <a:r>
              <a:rPr lang="sv-SE" altLang="sv-SE" dirty="0"/>
              <a:t>Baserat på gödsling</a:t>
            </a:r>
            <a:r>
              <a:rPr lang="sv-SE" altLang="sv-SE" baseline="0" dirty="0"/>
              <a:t> enligt jordbruksverkets gödslingsrekommendationer till aktuell skördenivå </a:t>
            </a:r>
          </a:p>
          <a:p>
            <a:pPr>
              <a:spcBef>
                <a:spcPct val="0"/>
              </a:spcBef>
            </a:pPr>
            <a:endParaRPr lang="sv-SE" altLang="sv-SE" b="1" dirty="0"/>
          </a:p>
          <a:p>
            <a:pPr>
              <a:spcBef>
                <a:spcPct val="0"/>
              </a:spcBef>
            </a:pPr>
            <a:r>
              <a:rPr lang="sv-SE" altLang="sv-SE" b="1" dirty="0"/>
              <a:t>Grödor</a:t>
            </a:r>
            <a:endParaRPr lang="sv-SE" altLang="sv-SE" dirty="0"/>
          </a:p>
          <a:p>
            <a:pPr>
              <a:spcBef>
                <a:spcPct val="0"/>
              </a:spcBef>
            </a:pPr>
            <a:r>
              <a:rPr lang="sv-SE" altLang="sv-SE" dirty="0"/>
              <a:t>Vilka grödor som odlas kan också påverka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a:p>
          <a:p>
            <a:pPr>
              <a:spcBef>
                <a:spcPct val="0"/>
              </a:spcBef>
            </a:pPr>
            <a:r>
              <a:rPr lang="sv-SE" altLang="sv-SE" dirty="0"/>
              <a:t>Ett kaliumöverskott är ett resursslöseri men anses inte som något miljöproblem, utan snarare ett ekonomiskt problem för den som köper in för mycket kalium. </a:t>
            </a:r>
          </a:p>
          <a:p>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10</a:t>
            </a:fld>
            <a:endParaRPr lang="sv-SE" dirty="0"/>
          </a:p>
        </p:txBody>
      </p:sp>
    </p:spTree>
    <p:extLst>
      <p:ext uri="{BB962C8B-B14F-4D97-AF65-F5344CB8AC3E}">
        <p14:creationId xmlns:p14="http://schemas.microsoft.com/office/powerpoint/2010/main" val="78025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dirty="0"/>
          </a:p>
        </p:txBody>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11</a:t>
            </a:fld>
            <a:endParaRPr lang="sv-SE" dirty="0"/>
          </a:p>
        </p:txBody>
      </p:sp>
    </p:spTree>
    <p:extLst>
      <p:ext uri="{BB962C8B-B14F-4D97-AF65-F5344CB8AC3E}">
        <p14:creationId xmlns:p14="http://schemas.microsoft.com/office/powerpoint/2010/main" val="3716115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Mönster blå">
            <a:extLst>
              <a:ext uri="{FF2B5EF4-FFF2-40B4-BE49-F238E27FC236}">
                <a16:creationId xmlns:a16="http://schemas.microsoft.com/office/drawing/2014/main" id="{5F0C4BA2-1619-466E-9817-F49606C5B1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3237" t="28961"/>
          <a:stretch/>
        </p:blipFill>
        <p:spPr>
          <a:xfrm>
            <a:off x="8280000" y="4070350"/>
            <a:ext cx="3911999" cy="278765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009568"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7" name="Platshållare för bild">
            <a:extLst>
              <a:ext uri="{FF2B5EF4-FFF2-40B4-BE49-F238E27FC236}">
                <a16:creationId xmlns:a16="http://schemas.microsoft.com/office/drawing/2014/main" id="{E643C79A-6831-46B4-8B7A-5FDC4734458F}"/>
              </a:ext>
            </a:extLst>
          </p:cNvPr>
          <p:cNvSpPr>
            <a:spLocks noGrp="1"/>
          </p:cNvSpPr>
          <p:nvPr>
            <p:ph type="pic" sz="quarter" idx="12" hasCustomPrompt="1"/>
          </p:nvPr>
        </p:nvSpPr>
        <p:spPr>
          <a:xfrm>
            <a:off x="1" y="4070350"/>
            <a:ext cx="8280000" cy="2787650"/>
          </a:xfrm>
        </p:spPr>
        <p:txBody>
          <a:bodyPr anchor="ctr" anchorCtr="0"/>
          <a:lstStyle>
            <a:lvl1pPr>
              <a:defRPr lang="sv-SE" sz="2000" kern="1200" baseline="0" dirty="0">
                <a:solidFill>
                  <a:schemeClr val="bg1"/>
                </a:solidFill>
                <a:latin typeface="+mn-lt"/>
                <a:ea typeface="+mn-ea"/>
                <a:cs typeface="+mn-cs"/>
              </a:defRPr>
            </a:lvl1pPr>
          </a:lstStyle>
          <a:p>
            <a:r>
              <a:rPr lang="sv-SE" dirty="0"/>
              <a:t>Klicka här för att infoga bild</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pic>
        <p:nvPicPr>
          <p:cNvPr id="11" name="Logotyp EU" descr="Logotyp EU. Medfinansieras av Europeiska unionen.">
            <a:extLst>
              <a:ext uri="{FF2B5EF4-FFF2-40B4-BE49-F238E27FC236}">
                <a16:creationId xmlns:a16="http://schemas.microsoft.com/office/drawing/2014/main" id="{6F574745-F4AC-4A13-ACF7-0F8DA7EE73F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544929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nittsrubrik löv">
    <p:bg>
      <p:bgPr>
        <a:solidFill>
          <a:schemeClr val="bg2"/>
        </a:solidFill>
        <a:effectLst/>
      </p:bgPr>
    </p:bg>
    <p:spTree>
      <p:nvGrpSpPr>
        <p:cNvPr id="1" name=""/>
        <p:cNvGrpSpPr/>
        <p:nvPr/>
      </p:nvGrpSpPr>
      <p:grpSpPr>
        <a:xfrm>
          <a:off x="0" y="0"/>
          <a:ext cx="0" cy="0"/>
          <a:chOff x="0" y="0"/>
          <a:chExt cx="0" cy="0"/>
        </a:xfrm>
      </p:grpSpPr>
      <p:sp>
        <p:nvSpPr>
          <p:cNvPr id="8" name="Färgblock grön">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rgbClr val="418B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
            <a:extLst>
              <a:ext uri="{FF2B5EF4-FFF2-40B4-BE49-F238E27FC236}">
                <a16:creationId xmlns:a16="http://schemas.microsoft.com/office/drawing/2014/main" id="{288F68BD-6533-48D4-8946-C558E0D30507}"/>
              </a:ext>
            </a:extLst>
          </p:cNvPr>
          <p:cNvSpPr>
            <a:spLocks noGrp="1"/>
          </p:cNvSpPr>
          <p:nvPr>
            <p:ph type="pic" sz="quarter" idx="23" hasCustomPrompt="1"/>
          </p:nvPr>
        </p:nvSpPr>
        <p:spPr>
          <a:xfrm>
            <a:off x="718422" y="1118473"/>
            <a:ext cx="4659155" cy="4659154"/>
          </a:xfrm>
          <a:custGeom>
            <a:avLst/>
            <a:gdLst>
              <a:gd name="connsiteX0" fmla="*/ 0 w 4791077"/>
              <a:gd name="connsiteY0" fmla="*/ 0 h 4791076"/>
              <a:gd name="connsiteX1" fmla="*/ 2395539 w 4791077"/>
              <a:gd name="connsiteY1" fmla="*/ 0 h 4791076"/>
              <a:gd name="connsiteX2" fmla="*/ 2405689 w 4791077"/>
              <a:gd name="connsiteY2" fmla="*/ 0 h 4791076"/>
              <a:gd name="connsiteX3" fmla="*/ 2405689 w 4791077"/>
              <a:gd name="connsiteY3" fmla="*/ 513 h 4791076"/>
              <a:gd name="connsiteX4" fmla="*/ 2640469 w 4791077"/>
              <a:gd name="connsiteY4" fmla="*/ 12368 h 4791076"/>
              <a:gd name="connsiteX5" fmla="*/ 4791077 w 4791077"/>
              <a:gd name="connsiteY5" fmla="*/ 2395538 h 4791076"/>
              <a:gd name="connsiteX6" fmla="*/ 4789897 w 4791077"/>
              <a:gd name="connsiteY6" fmla="*/ 2418903 h 4791076"/>
              <a:gd name="connsiteX7" fmla="*/ 4791076 w 4791077"/>
              <a:gd name="connsiteY7" fmla="*/ 2418903 h 4791076"/>
              <a:gd name="connsiteX8" fmla="*/ 4791076 w 4791077"/>
              <a:gd name="connsiteY8" fmla="*/ 4791075 h 4791076"/>
              <a:gd name="connsiteX9" fmla="*/ 2395559 w 4791077"/>
              <a:gd name="connsiteY9" fmla="*/ 4791075 h 4791076"/>
              <a:gd name="connsiteX10" fmla="*/ 2395539 w 4791077"/>
              <a:gd name="connsiteY10" fmla="*/ 4791076 h 4791076"/>
              <a:gd name="connsiteX11" fmla="*/ 2395519 w 4791077"/>
              <a:gd name="connsiteY11" fmla="*/ 4791075 h 4791076"/>
              <a:gd name="connsiteX12" fmla="*/ 2385387 w 4791077"/>
              <a:gd name="connsiteY12" fmla="*/ 4791075 h 4791076"/>
              <a:gd name="connsiteX13" fmla="*/ 2385387 w 4791077"/>
              <a:gd name="connsiteY13" fmla="*/ 4790564 h 4791076"/>
              <a:gd name="connsiteX14" fmla="*/ 2150609 w 4791077"/>
              <a:gd name="connsiteY14" fmla="*/ 4778708 h 4791076"/>
              <a:gd name="connsiteX15" fmla="*/ 1 w 4791077"/>
              <a:gd name="connsiteY15" fmla="*/ 2395538 h 4791076"/>
              <a:gd name="connsiteX16" fmla="*/ 1181 w 4791077"/>
              <a:gd name="connsiteY16" fmla="*/ 2372172 h 4791076"/>
              <a:gd name="connsiteX17" fmla="*/ 0 w 4791077"/>
              <a:gd name="connsiteY17" fmla="*/ 2372172 h 4791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91077" h="4791076">
                <a:moveTo>
                  <a:pt x="0" y="0"/>
                </a:moveTo>
                <a:lnTo>
                  <a:pt x="2395539" y="0"/>
                </a:lnTo>
                <a:lnTo>
                  <a:pt x="2405689" y="0"/>
                </a:lnTo>
                <a:lnTo>
                  <a:pt x="2405689" y="513"/>
                </a:lnTo>
                <a:lnTo>
                  <a:pt x="2640469" y="12368"/>
                </a:lnTo>
                <a:cubicBezTo>
                  <a:pt x="3848434" y="135044"/>
                  <a:pt x="4791077" y="1155208"/>
                  <a:pt x="4791077" y="2395538"/>
                </a:cubicBezTo>
                <a:lnTo>
                  <a:pt x="4789897" y="2418903"/>
                </a:lnTo>
                <a:lnTo>
                  <a:pt x="4791076" y="2418903"/>
                </a:lnTo>
                <a:lnTo>
                  <a:pt x="4791076" y="4791075"/>
                </a:lnTo>
                <a:lnTo>
                  <a:pt x="2395559" y="4791075"/>
                </a:lnTo>
                <a:lnTo>
                  <a:pt x="2395539" y="4791076"/>
                </a:lnTo>
                <a:lnTo>
                  <a:pt x="2395519" y="4791075"/>
                </a:lnTo>
                <a:lnTo>
                  <a:pt x="2385387" y="4791075"/>
                </a:lnTo>
                <a:lnTo>
                  <a:pt x="2385387" y="4790564"/>
                </a:lnTo>
                <a:lnTo>
                  <a:pt x="2150609" y="4778708"/>
                </a:lnTo>
                <a:cubicBezTo>
                  <a:pt x="942645" y="4656033"/>
                  <a:pt x="1" y="3635869"/>
                  <a:pt x="1" y="2395538"/>
                </a:cubicBezTo>
                <a:lnTo>
                  <a:pt x="1181" y="2372172"/>
                </a:lnTo>
                <a:lnTo>
                  <a:pt x="0" y="2372172"/>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6" name="Platshållare för text">
            <a:extLst>
              <a:ext uri="{FF2B5EF4-FFF2-40B4-BE49-F238E27FC236}">
                <a16:creationId xmlns:a16="http://schemas.microsoft.com/office/drawing/2014/main" id="{2E06B01A-068F-45CB-A014-83B2B3ADC692}"/>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nSpc>
                <a:spcPct val="100000"/>
              </a:lnSpc>
              <a:defRPr sz="3200">
                <a:solidFill>
                  <a:schemeClr val="accent1"/>
                </a:solidFill>
              </a:defRPr>
            </a:lvl1pPr>
          </a:lstStyle>
          <a:p>
            <a:r>
              <a:rPr lang="sv-SE" dirty="0"/>
              <a:t>Klicka här för att lägga till rubrik max tre rader</a:t>
            </a:r>
          </a:p>
        </p:txBody>
      </p:sp>
    </p:spTree>
    <p:extLst>
      <p:ext uri="{BB962C8B-B14F-4D97-AF65-F5344CB8AC3E}">
        <p14:creationId xmlns:p14="http://schemas.microsoft.com/office/powerpoint/2010/main" val="341924106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nittsrubrik cirkel">
    <p:bg>
      <p:bgPr>
        <a:solidFill>
          <a:schemeClr val="bg2"/>
        </a:solidFill>
        <a:effectLst/>
      </p:bgPr>
    </p:bg>
    <p:spTree>
      <p:nvGrpSpPr>
        <p:cNvPr id="1" name=""/>
        <p:cNvGrpSpPr/>
        <p:nvPr/>
      </p:nvGrpSpPr>
      <p:grpSpPr>
        <a:xfrm>
          <a:off x="0" y="0"/>
          <a:ext cx="0" cy="0"/>
          <a:chOff x="0" y="0"/>
          <a:chExt cx="0" cy="0"/>
        </a:xfrm>
      </p:grpSpPr>
      <p:sp>
        <p:nvSpPr>
          <p:cNvPr id="8" name="Färgblock röd">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Platshållare för bild">
            <a:extLst>
              <a:ext uri="{FF2B5EF4-FFF2-40B4-BE49-F238E27FC236}">
                <a16:creationId xmlns:a16="http://schemas.microsoft.com/office/drawing/2014/main" id="{E458FE5C-75BB-4B56-B15E-D3D00725F220}"/>
              </a:ext>
            </a:extLst>
          </p:cNvPr>
          <p:cNvSpPr>
            <a:spLocks noGrp="1"/>
          </p:cNvSpPr>
          <p:nvPr>
            <p:ph type="pic" sz="quarter" idx="24" hasCustomPrompt="1"/>
          </p:nvPr>
        </p:nvSpPr>
        <p:spPr>
          <a:xfrm>
            <a:off x="667308" y="1365336"/>
            <a:ext cx="4761383" cy="4759303"/>
          </a:xfrm>
          <a:prstGeom prst="ellipse">
            <a:avLst/>
          </a:prstGeom>
          <a:solidFill>
            <a:schemeClr val="bg2"/>
          </a:solidFill>
          <a:ln>
            <a:noFill/>
          </a:ln>
        </p:spPr>
        <p:txBody>
          <a:bodyPr vert="horz" wrap="square" lIns="91440" tIns="45720" rIns="91440" bIns="45720" rtlCol="0" anchor="ctr" anchorCtr="0">
            <a:noAutofit/>
          </a:bodyPr>
          <a:lstStyle>
            <a:lvl1pPr>
              <a:defRPr lang="sv-SE" sz="2400" dirty="0" smtClean="0">
                <a:solidFill>
                  <a:schemeClr val="tx1"/>
                </a:solidFill>
              </a:defRPr>
            </a:lvl1pPr>
          </a:lstStyle>
          <a:p>
            <a:pPr lvl="0"/>
            <a:r>
              <a:rPr lang="sv-SE" dirty="0"/>
              <a:t>Klicka här för att infoga bild</a:t>
            </a:r>
          </a:p>
        </p:txBody>
      </p:sp>
      <p:sp>
        <p:nvSpPr>
          <p:cNvPr id="6" name="Platshållare för text">
            <a:extLst>
              <a:ext uri="{FF2B5EF4-FFF2-40B4-BE49-F238E27FC236}">
                <a16:creationId xmlns:a16="http://schemas.microsoft.com/office/drawing/2014/main" id="{C112E70A-20F5-4C0A-B79F-1FEACB0FE231}"/>
              </a:ext>
            </a:extLst>
          </p:cNvPr>
          <p:cNvSpPr>
            <a:spLocks noGrp="1"/>
          </p:cNvSpPr>
          <p:nvPr>
            <p:ph type="body" sz="quarter" idx="15"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2000"/>
          </a:xfrm>
        </p:spPr>
        <p:txBody>
          <a:bodyPr anchor="b" anchorCtr="0"/>
          <a:lstStyle>
            <a:lvl1pPr>
              <a:lnSpc>
                <a:spcPct val="100000"/>
              </a:lnSpc>
              <a:defRPr sz="3200">
                <a:solidFill>
                  <a:schemeClr val="accent2"/>
                </a:solidFill>
              </a:defRPr>
            </a:lvl1pPr>
          </a:lstStyle>
          <a:p>
            <a:r>
              <a:rPr lang="sv-SE" dirty="0"/>
              <a:t>Klicka här för att lägga till rubrik max tre rader</a:t>
            </a:r>
          </a:p>
        </p:txBody>
      </p:sp>
    </p:spTree>
    <p:extLst>
      <p:ext uri="{BB962C8B-B14F-4D97-AF65-F5344CB8AC3E}">
        <p14:creationId xmlns:p14="http://schemas.microsoft.com/office/powerpoint/2010/main" val="1723039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nittsrubrik grid">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Platshållare för bild 4">
            <a:extLst>
              <a:ext uri="{FF2B5EF4-FFF2-40B4-BE49-F238E27FC236}">
                <a16:creationId xmlns:a16="http://schemas.microsoft.com/office/drawing/2014/main" id="{C675CBE7-E9CC-4D53-9AF8-7FA2C899241A}"/>
              </a:ext>
            </a:extLst>
          </p:cNvPr>
          <p:cNvSpPr>
            <a:spLocks noGrp="1"/>
          </p:cNvSpPr>
          <p:nvPr>
            <p:ph type="pic" sz="quarter" idx="14" hasCustomPrompt="1"/>
          </p:nvPr>
        </p:nvSpPr>
        <p:spPr>
          <a:xfrm>
            <a:off x="4159647" y="3101927"/>
            <a:ext cx="1577436"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4" name="Platshållare för bild 3">
            <a:extLst>
              <a:ext uri="{FF2B5EF4-FFF2-40B4-BE49-F238E27FC236}">
                <a16:creationId xmlns:a16="http://schemas.microsoft.com/office/drawing/2014/main" id="{5F0F9B13-23EF-424A-874B-2A13F1E5DAC1}"/>
              </a:ext>
            </a:extLst>
          </p:cNvPr>
          <p:cNvSpPr>
            <a:spLocks noGrp="1"/>
          </p:cNvSpPr>
          <p:nvPr>
            <p:ph type="pic" sz="quarter" idx="16" hasCustomPrompt="1"/>
          </p:nvPr>
        </p:nvSpPr>
        <p:spPr>
          <a:xfrm>
            <a:off x="346165" y="3101927"/>
            <a:ext cx="3681159" cy="3093571"/>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dirty="0" smtClean="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13" name="Platshållare för bild 2">
            <a:extLst>
              <a:ext uri="{FF2B5EF4-FFF2-40B4-BE49-F238E27FC236}">
                <a16:creationId xmlns:a16="http://schemas.microsoft.com/office/drawing/2014/main" id="{4AEE329C-1C0F-4A55-97EA-6A445A573FCD}"/>
              </a:ext>
            </a:extLst>
          </p:cNvPr>
          <p:cNvSpPr>
            <a:spLocks noGrp="1"/>
          </p:cNvSpPr>
          <p:nvPr>
            <p:ph type="pic" sz="quarter" idx="15" hasCustomPrompt="1"/>
          </p:nvPr>
        </p:nvSpPr>
        <p:spPr>
          <a:xfrm>
            <a:off x="2614819" y="824678"/>
            <a:ext cx="3122263" cy="2136783"/>
          </a:xfrm>
          <a:solidFill>
            <a:schemeClr val="bg2"/>
          </a:solidFill>
        </p:spPr>
        <p:txBody>
          <a:bodyPr anchor="ctr" anchorCtr="0"/>
          <a:lstStyle>
            <a:lvl1pPr marL="228600" marR="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lang="sv-SE" sz="2000" kern="1200">
                <a:solidFill>
                  <a:schemeClr val="tx2"/>
                </a:solidFill>
                <a:latin typeface="+mn-lt"/>
                <a:ea typeface="+mn-ea"/>
                <a:cs typeface="+mn-cs"/>
              </a:defRPr>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a:p>
            <a:endParaRPr lang="sv-SE" dirty="0"/>
          </a:p>
        </p:txBody>
      </p:sp>
      <p:sp>
        <p:nvSpPr>
          <p:cNvPr id="6" name="Platshållare för bild 1">
            <a:extLst>
              <a:ext uri="{FF2B5EF4-FFF2-40B4-BE49-F238E27FC236}">
                <a16:creationId xmlns:a16="http://schemas.microsoft.com/office/drawing/2014/main" id="{4E1BE8B4-F0CA-4D3B-837F-CD7A9E162345}"/>
              </a:ext>
            </a:extLst>
          </p:cNvPr>
          <p:cNvSpPr>
            <a:spLocks noGrp="1"/>
          </p:cNvSpPr>
          <p:nvPr>
            <p:ph type="pic" sz="quarter" idx="17" hasCustomPrompt="1"/>
          </p:nvPr>
        </p:nvSpPr>
        <p:spPr>
          <a:xfrm>
            <a:off x="347224" y="823914"/>
            <a:ext cx="2136775" cy="2150466"/>
          </a:xfrm>
          <a:solidFill>
            <a:schemeClr val="bg2"/>
          </a:solidFill>
        </p:spPr>
        <p:txBody>
          <a:bodyPr vert="horz" lIns="91440" tIns="45720" rIns="91440" bIns="45720" rtlCol="0" anchor="ctr" anchorCtr="0">
            <a:noAutofit/>
          </a:bodyPr>
          <a:lstStyle>
            <a:lvl1pPr marL="0" marR="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lang="sv-SE" sz="2000"/>
            </a:lvl1pPr>
          </a:lstStyle>
          <a:p>
            <a:pPr marL="228600" marR="0" lvl="0" indent="-22860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Char char="›"/>
              <a:tabLst/>
              <a:defRPr/>
            </a:pPr>
            <a:r>
              <a:rPr lang="sv-SE" dirty="0"/>
              <a:t>Klicka för att infoga bild</a:t>
            </a:r>
          </a:p>
        </p:txBody>
      </p:sp>
      <p:sp>
        <p:nvSpPr>
          <p:cNvPr id="11" name="Platshållare för text">
            <a:extLst>
              <a:ext uri="{FF2B5EF4-FFF2-40B4-BE49-F238E27FC236}">
                <a16:creationId xmlns:a16="http://schemas.microsoft.com/office/drawing/2014/main" id="{DCFD37F9-03F0-46BC-A02F-24685E2AFE93}"/>
              </a:ext>
            </a:extLst>
          </p:cNvPr>
          <p:cNvSpPr>
            <a:spLocks noGrp="1"/>
          </p:cNvSpPr>
          <p:nvPr>
            <p:ph type="body" sz="quarter" idx="18" hasCustomPrompt="1"/>
          </p:nvPr>
        </p:nvSpPr>
        <p:spPr>
          <a:xfrm>
            <a:off x="6769101" y="3203999"/>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6560" y="1440180"/>
            <a:ext cx="4356000" cy="1693099"/>
          </a:xfrm>
        </p:spPr>
        <p:txBody>
          <a:bodyPr anchor="b" anchorCtr="0"/>
          <a:lstStyle>
            <a:lvl1pPr algn="l" defTabSz="914400" rtl="0" eaLnBrk="1" latinLnBrk="0" hangingPunct="1">
              <a:lnSpc>
                <a:spcPct val="100000"/>
              </a:lnSpc>
              <a:spcBef>
                <a:spcPct val="0"/>
              </a:spcBef>
              <a:buNone/>
              <a:defRPr lang="sv-SE" sz="3200" b="1" kern="1200" dirty="0">
                <a:solidFill>
                  <a:schemeClr val="accent3"/>
                </a:solidFill>
                <a:latin typeface="+mj-lt"/>
                <a:ea typeface="+mj-ea"/>
                <a:cs typeface="+mj-cs"/>
              </a:defRPr>
            </a:lvl1pPr>
          </a:lstStyle>
          <a:p>
            <a:r>
              <a:rPr lang="sv-SE" dirty="0"/>
              <a:t>Klicka här för att lägga till rubrik max tre rader</a:t>
            </a:r>
          </a:p>
        </p:txBody>
      </p:sp>
    </p:spTree>
    <p:extLst>
      <p:ext uri="{BB962C8B-B14F-4D97-AF65-F5344CB8AC3E}">
        <p14:creationId xmlns:p14="http://schemas.microsoft.com/office/powerpoint/2010/main" val="2319914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itat layout blå">
    <p:bg>
      <p:bgPr>
        <a:solidFill>
          <a:srgbClr val="285468"/>
        </a:solidFill>
        <a:effectLst/>
      </p:bgPr>
    </p:bg>
    <p:spTree>
      <p:nvGrpSpPr>
        <p:cNvPr id="1" name=""/>
        <p:cNvGrpSpPr/>
        <p:nvPr/>
      </p:nvGrpSpPr>
      <p:grpSpPr>
        <a:xfrm>
          <a:off x="0" y="0"/>
          <a:ext cx="0" cy="0"/>
          <a:chOff x="0" y="0"/>
          <a:chExt cx="0" cy="0"/>
        </a:xfrm>
      </p:grpSpPr>
      <p:pic>
        <p:nvPicPr>
          <p:cNvPr id="9" name="Greppa Näringen logotyp" descr="Logotyp för Greppa Näringen.">
            <a:extLst>
              <a:ext uri="{FF2B5EF4-FFF2-40B4-BE49-F238E27FC236}">
                <a16:creationId xmlns:a16="http://schemas.microsoft.com/office/drawing/2014/main" id="{94F24769-98C2-4414-B3D0-1AD4C9F3DD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4" name="Underrubrik">
            <a:extLst>
              <a:ext uri="{FF2B5EF4-FFF2-40B4-BE49-F238E27FC236}">
                <a16:creationId xmlns:a16="http://schemas.microsoft.com/office/drawing/2014/main" id="{7D51CB52-AB5A-4E33-B68A-5D18875CCC80}"/>
              </a:ext>
            </a:extLst>
          </p:cNvPr>
          <p:cNvSpPr>
            <a:spLocks noGrp="1"/>
          </p:cNvSpPr>
          <p:nvPr>
            <p:ph type="body" sz="quarter" idx="10" hasCustomPrompt="1"/>
          </p:nvPr>
        </p:nvSpPr>
        <p:spPr>
          <a:xfrm>
            <a:off x="1176337" y="4463358"/>
            <a:ext cx="8640000" cy="760177"/>
          </a:xfrm>
        </p:spPr>
        <p:txBody>
          <a:bodyPr/>
          <a:lstStyle>
            <a:lvl1pPr marL="0" indent="0">
              <a:buClr>
                <a:schemeClr val="bg1"/>
              </a:buClr>
              <a:buFont typeface="Arial" panose="020B0604020202020204" pitchFamily="34" charset="0"/>
              <a:buNone/>
              <a:defRPr sz="2000">
                <a:solidFill>
                  <a:schemeClr val="bg1"/>
                </a:solidFill>
              </a:defRPr>
            </a:lvl1pPr>
          </a:lstStyle>
          <a:p>
            <a:pPr lvl="0"/>
            <a:r>
              <a:rPr lang="sv-SE" dirty="0"/>
              <a:t>Klicka för att skriva vem du citerar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1176421" y="1903078"/>
            <a:ext cx="8640000" cy="2492168"/>
          </a:xfrm>
        </p:spPr>
        <p:txBody>
          <a:bodyPr anchor="b" anchorCtr="0"/>
          <a:lstStyle>
            <a:lvl1pPr algn="l">
              <a:defRPr sz="4400" b="0">
                <a:solidFill>
                  <a:schemeClr val="accent6"/>
                </a:solidFill>
              </a:defRPr>
            </a:lvl1pPr>
          </a:lstStyle>
          <a:p>
            <a:r>
              <a:rPr lang="sv-SE" dirty="0"/>
              <a:t>Klicka här för att lägga ett citat eller en text du vill lyfta fram</a:t>
            </a:r>
          </a:p>
        </p:txBody>
      </p:sp>
    </p:spTree>
    <p:extLst>
      <p:ext uri="{BB962C8B-B14F-4D97-AF65-F5344CB8AC3E}">
        <p14:creationId xmlns:p14="http://schemas.microsoft.com/office/powerpoint/2010/main" val="3989445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ck och kontakt blå">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0" name="Mönster blå">
            <a:extLst>
              <a:ext uri="{FF2B5EF4-FFF2-40B4-BE49-F238E27FC236}">
                <a16:creationId xmlns:a16="http://schemas.microsoft.com/office/drawing/2014/main" id="{CF19C659-7BC0-499C-91D3-AFE2007CFA8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2860" t="28490" r="1"/>
          <a:stretch/>
        </p:blipFill>
        <p:spPr>
          <a:xfrm>
            <a:off x="8280000" y="4070350"/>
            <a:ext cx="3912000" cy="2787650"/>
          </a:xfrm>
          <a:prstGeom prst="rect">
            <a:avLst/>
          </a:prstGeom>
        </p:spPr>
      </p:pic>
      <p:sp>
        <p:nvSpPr>
          <p:cNvPr id="11" name="Platshållare för bild">
            <a:extLst>
              <a:ext uri="{FF2B5EF4-FFF2-40B4-BE49-F238E27FC236}">
                <a16:creationId xmlns:a16="http://schemas.microsoft.com/office/drawing/2014/main" id="{1F15E809-315A-4257-936B-60115C402B07}"/>
              </a:ext>
            </a:extLst>
          </p:cNvPr>
          <p:cNvSpPr>
            <a:spLocks noGrp="1" noChangeAspect="1"/>
          </p:cNvSpPr>
          <p:nvPr>
            <p:ph type="pic" sz="quarter" idx="11" hasCustomPrompt="1"/>
          </p:nvPr>
        </p:nvSpPr>
        <p:spPr>
          <a:xfrm>
            <a:off x="9006262"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4" name="Platshållare för text">
            <a:extLst>
              <a:ext uri="{FF2B5EF4-FFF2-40B4-BE49-F238E27FC236}">
                <a16:creationId xmlns:a16="http://schemas.microsoft.com/office/drawing/2014/main" id="{40B21655-1984-48F2-AC22-B24E5977A3B4}"/>
              </a:ext>
            </a:extLst>
          </p:cNvPr>
          <p:cNvSpPr>
            <a:spLocks noGrp="1"/>
          </p:cNvSpPr>
          <p:nvPr>
            <p:ph type="body" sz="quarter" idx="13" hasCustomPrompt="1"/>
          </p:nvPr>
        </p:nvSpPr>
        <p:spPr>
          <a:xfrm>
            <a:off x="1176338" y="4244197"/>
            <a:ext cx="4943475" cy="1834341"/>
          </a:xfrm>
        </p:spPr>
        <p:txBody>
          <a:bodyPr/>
          <a:lstStyle>
            <a:lvl1pPr marL="0" indent="0">
              <a:buClr>
                <a:schemeClr val="bg1"/>
              </a:buClr>
              <a:buFont typeface="Arial" panose="020B0604020202020204" pitchFamily="34" charset="0"/>
              <a:buNone/>
              <a:defRPr sz="2400">
                <a:solidFill>
                  <a:schemeClr val="bg1"/>
                </a:solidFill>
              </a:defRPr>
            </a:lvl1pPr>
            <a:lvl2pPr marL="685800" indent="-228600">
              <a:buClr>
                <a:schemeClr val="bg1"/>
              </a:buClr>
              <a:buFont typeface="Arial" panose="020B0604020202020204" pitchFamily="34" charset="0"/>
              <a:buChar char="•"/>
              <a:defRPr sz="2400">
                <a:solidFill>
                  <a:schemeClr val="bg1"/>
                </a:solidFill>
              </a:defRPr>
            </a:lvl2pPr>
            <a:lvl3pPr marL="1143000" indent="-228600">
              <a:buClr>
                <a:schemeClr val="bg1"/>
              </a:buClr>
              <a:buFont typeface="Arial" panose="020B0604020202020204" pitchFamily="34" charset="0"/>
              <a:buChar char="•"/>
              <a:defRPr sz="2400">
                <a:solidFill>
                  <a:schemeClr val="bg1"/>
                </a:solidFill>
              </a:defRPr>
            </a:lvl3pPr>
            <a:lvl4pPr marL="1600200" indent="-228600">
              <a:buClr>
                <a:schemeClr val="bg1"/>
              </a:buClr>
              <a:buFont typeface="Arial" panose="020B0604020202020204" pitchFamily="34" charset="0"/>
              <a:buChar char="•"/>
              <a:defRPr sz="2400">
                <a:solidFill>
                  <a:schemeClr val="bg1"/>
                </a:solidFill>
              </a:defRPr>
            </a:lvl4pPr>
            <a:lvl5pPr marL="2057400" indent="-228600">
              <a:buClr>
                <a:schemeClr val="bg1"/>
              </a:buClr>
              <a:buFont typeface="Arial" panose="020B0604020202020204" pitchFamily="34" charset="0"/>
              <a:buChar char="•"/>
              <a:defRPr sz="2400">
                <a:solidFill>
                  <a:schemeClr val="bg1"/>
                </a:solidFill>
              </a:defRPr>
            </a:lvl5pPr>
          </a:lstStyle>
          <a:p>
            <a:pPr lvl="0"/>
            <a:r>
              <a:rPr lang="sv-SE" dirty="0"/>
              <a:t>Klicka här för att lägga till dina kontaktuppgifter</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p:nvPr>
        </p:nvSpPr>
        <p:spPr>
          <a:xfrm>
            <a:off x="1176655" y="2434975"/>
            <a:ext cx="4943218" cy="1548461"/>
          </a:xfrm>
        </p:spPr>
        <p:txBody>
          <a:bodyPr anchor="b"/>
          <a:lstStyle>
            <a:lvl1pPr algn="l">
              <a:defRPr sz="4000">
                <a:solidFill>
                  <a:schemeClr val="accent6"/>
                </a:solidFill>
              </a:defRPr>
            </a:lvl1pPr>
          </a:lstStyle>
          <a:p>
            <a:r>
              <a:rPr lang="sv-SE"/>
              <a:t>Klicka här för att ändra mall för rubrikformat</a:t>
            </a:r>
            <a:endParaRPr lang="sv-SE" dirty="0"/>
          </a:p>
        </p:txBody>
      </p:sp>
      <p:pic>
        <p:nvPicPr>
          <p:cNvPr id="8" name="Logotyp EU" descr="Logotyp EU. Medfinansieras av Europeiska unionen.">
            <a:extLst>
              <a:ext uri="{FF2B5EF4-FFF2-40B4-BE49-F238E27FC236}">
                <a16:creationId xmlns:a16="http://schemas.microsoft.com/office/drawing/2014/main" id="{07F3E875-6E7B-4CD9-9F16-FF9E97C4746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5538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1B2FD8F4-60B4-4AD7-9D04-C284B4EB7935}" type="slidenum">
              <a:rPr lang="sv-SE" altLang="sv-SE"/>
              <a:pPr>
                <a:defRPr/>
              </a:pPr>
              <a:t>‹#›</a:t>
            </a:fld>
            <a:endParaRPr lang="sv-SE" altLang="sv-SE"/>
          </a:p>
        </p:txBody>
      </p:sp>
    </p:spTree>
    <p:extLst>
      <p:ext uri="{BB962C8B-B14F-4D97-AF65-F5344CB8AC3E}">
        <p14:creationId xmlns:p14="http://schemas.microsoft.com/office/powerpoint/2010/main" val="2669805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59EC67E-CE1D-42D6-ABB4-AF32072BF9A7}" type="datetimeFigureOut">
              <a:rPr lang="sv-SE" smtClean="0"/>
              <a:pPr/>
              <a:t>2025-11-10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F9CF503-0B86-4511-A7A0-0C6C25FA7A41}" type="slidenum">
              <a:rPr lang="sv-SE" smtClean="0"/>
              <a:pPr/>
              <a:t>‹#›</a:t>
            </a:fld>
            <a:endParaRPr lang="sv-SE"/>
          </a:p>
        </p:txBody>
      </p:sp>
    </p:spTree>
    <p:extLst>
      <p:ext uri="{BB962C8B-B14F-4D97-AF65-F5344CB8AC3E}">
        <p14:creationId xmlns:p14="http://schemas.microsoft.com/office/powerpoint/2010/main" val="36309490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719669" y="1258891"/>
            <a:ext cx="5272617"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5484" y="1258891"/>
            <a:ext cx="5272616"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48A17AB-4E73-4135-A5BC-B93F6A62ACC0}" type="slidenum">
              <a:rPr lang="sv-SE"/>
              <a:pPr>
                <a:defRPr/>
              </a:pPr>
              <a:t>‹#›</a:t>
            </a:fld>
            <a:endParaRPr lang="sv-SE"/>
          </a:p>
        </p:txBody>
      </p:sp>
    </p:spTree>
    <p:extLst>
      <p:ext uri="{BB962C8B-B14F-4D97-AF65-F5344CB8AC3E}">
        <p14:creationId xmlns:p14="http://schemas.microsoft.com/office/powerpoint/2010/main" val="998999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blå 2">
    <p:bg>
      <p:bgPr>
        <a:solidFill>
          <a:srgbClr val="285468"/>
        </a:solidFill>
        <a:effectLst/>
      </p:bgPr>
    </p:bg>
    <p:spTree>
      <p:nvGrpSpPr>
        <p:cNvPr id="1" name=""/>
        <p:cNvGrpSpPr/>
        <p:nvPr/>
      </p:nvGrpSpPr>
      <p:grpSpPr>
        <a:xfrm>
          <a:off x="0" y="0"/>
          <a:ext cx="0" cy="0"/>
          <a:chOff x="0" y="0"/>
          <a:chExt cx="0" cy="0"/>
        </a:xfrm>
      </p:grpSpPr>
      <p:sp>
        <p:nvSpPr>
          <p:cNvPr id="18" name="Färgblock blå">
            <a:extLst>
              <a:ext uri="{FF2B5EF4-FFF2-40B4-BE49-F238E27FC236}">
                <a16:creationId xmlns:a16="http://schemas.microsoft.com/office/drawing/2014/main" id="{E7D707C4-CC49-49B6-9522-AED3F9754962}"/>
              </a:ext>
            </a:extLst>
          </p:cNvPr>
          <p:cNvSpPr/>
          <p:nvPr userDrawn="1"/>
        </p:nvSpPr>
        <p:spPr>
          <a:xfrm>
            <a:off x="0" y="4070773"/>
            <a:ext cx="12192000" cy="2787650"/>
          </a:xfrm>
          <a:prstGeom prst="rect">
            <a:avLst/>
          </a:prstGeom>
          <a:solidFill>
            <a:srgbClr val="2D6A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6" name="Mönster blå">
            <a:extLst>
              <a:ext uri="{FF2B5EF4-FFF2-40B4-BE49-F238E27FC236}">
                <a16:creationId xmlns:a16="http://schemas.microsoft.com/office/drawing/2014/main" id="{11A45FB2-6F2D-46CB-8E7B-3D78511FB8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 t="58067" b="1693"/>
          <a:stretch/>
        </p:blipFill>
        <p:spPr>
          <a:xfrm>
            <a:off x="6674" y="4068096"/>
            <a:ext cx="12190149" cy="2793241"/>
          </a:xfrm>
          <a:prstGeom prst="rect">
            <a:avLst/>
          </a:prstGeom>
        </p:spPr>
      </p:pic>
      <p:pic>
        <p:nvPicPr>
          <p:cNvPr id="13" name="Greppa Näringen logotyp" descr="Logotyp för Greppa Näringen.">
            <a:extLst>
              <a:ext uri="{FF2B5EF4-FFF2-40B4-BE49-F238E27FC236}">
                <a16:creationId xmlns:a16="http://schemas.microsoft.com/office/drawing/2014/main" id="{31058063-17F8-4ED9-A086-59D6BBA360F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81407" y="408533"/>
            <a:ext cx="1316302" cy="417190"/>
          </a:xfrm>
          <a:prstGeom prst="rect">
            <a:avLst/>
          </a:prstGeom>
        </p:spPr>
      </p:pic>
      <p:sp>
        <p:nvSpPr>
          <p:cNvPr id="10" name="Platshållare för logotyp">
            <a:extLst>
              <a:ext uri="{FF2B5EF4-FFF2-40B4-BE49-F238E27FC236}">
                <a16:creationId xmlns:a16="http://schemas.microsoft.com/office/drawing/2014/main" id="{DE2BC78D-B47F-4DE2-B1F6-408F5286121F}"/>
              </a:ext>
            </a:extLst>
          </p:cNvPr>
          <p:cNvSpPr>
            <a:spLocks noGrp="1" noChangeAspect="1"/>
          </p:cNvSpPr>
          <p:nvPr>
            <p:ph type="pic" sz="quarter" idx="11" hasCustomPrompt="1"/>
          </p:nvPr>
        </p:nvSpPr>
        <p:spPr>
          <a:xfrm>
            <a:off x="9007455" y="5902607"/>
            <a:ext cx="1756000" cy="679662"/>
          </a:xfrm>
        </p:spPr>
        <p:txBody>
          <a:bodyPr anchor="ctr" anchorCtr="0"/>
          <a:lstStyle>
            <a:lvl1pPr marL="0" indent="0">
              <a:buNone/>
              <a:defRPr sz="1200">
                <a:solidFill>
                  <a:schemeClr val="bg2"/>
                </a:solidFill>
              </a:defRPr>
            </a:lvl1pPr>
          </a:lstStyle>
          <a:p>
            <a:r>
              <a:rPr lang="sv-SE" dirty="0"/>
              <a:t>Klicka här för att lägga till en logotyp</a:t>
            </a:r>
          </a:p>
        </p:txBody>
      </p:sp>
      <p:sp>
        <p:nvSpPr>
          <p:cNvPr id="3" name="Underrubrik 2">
            <a:extLst>
              <a:ext uri="{FF2B5EF4-FFF2-40B4-BE49-F238E27FC236}">
                <a16:creationId xmlns:a16="http://schemas.microsoft.com/office/drawing/2014/main" id="{66DB54A2-2545-D282-266B-582FB75C2086}"/>
              </a:ext>
            </a:extLst>
          </p:cNvPr>
          <p:cNvSpPr>
            <a:spLocks noGrp="1"/>
          </p:cNvSpPr>
          <p:nvPr>
            <p:ph type="subTitle" idx="1" hasCustomPrompt="1"/>
          </p:nvPr>
        </p:nvSpPr>
        <p:spPr>
          <a:xfrm>
            <a:off x="601865" y="3339253"/>
            <a:ext cx="6997815" cy="389015"/>
          </a:xfrm>
        </p:spPr>
        <p:txBody>
          <a:bodyPr lIns="108000"/>
          <a:lstStyle>
            <a:lvl1pPr marL="0" indent="0" algn="l">
              <a:buClr>
                <a:schemeClr val="bg1"/>
              </a:buClr>
              <a:buFont typeface="Arial" panose="020B0604020202020204" pitchFamily="34" charset="0"/>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lägga till underrubrik</a:t>
            </a:r>
          </a:p>
        </p:txBody>
      </p:sp>
      <p:sp>
        <p:nvSpPr>
          <p:cNvPr id="12" name="Underrubrik 1">
            <a:extLst>
              <a:ext uri="{FF2B5EF4-FFF2-40B4-BE49-F238E27FC236}">
                <a16:creationId xmlns:a16="http://schemas.microsoft.com/office/drawing/2014/main" id="{DCFB5804-B624-40A5-8CAA-8EDF16016A39}"/>
              </a:ext>
            </a:extLst>
          </p:cNvPr>
          <p:cNvSpPr>
            <a:spLocks noGrp="1"/>
          </p:cNvSpPr>
          <p:nvPr>
            <p:ph type="body" sz="quarter" idx="10" hasCustomPrompt="1"/>
          </p:nvPr>
        </p:nvSpPr>
        <p:spPr>
          <a:xfrm>
            <a:off x="601864" y="1235195"/>
            <a:ext cx="6997815" cy="472306"/>
          </a:xfrm>
        </p:spPr>
        <p:txBody>
          <a:bodyPr lIns="108000" anchor="b" anchorCtr="0"/>
          <a:lstStyle>
            <a:lvl1pPr marL="0" indent="0">
              <a:buClr>
                <a:schemeClr val="bg1"/>
              </a:buClr>
              <a:buFont typeface="Arial" panose="020B0604020202020204" pitchFamily="34" charset="0"/>
              <a:buNone/>
              <a:defRPr sz="2000">
                <a:solidFill>
                  <a:schemeClr val="bg1"/>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sv-SE" dirty="0"/>
              <a:t>Namn och datum</a:t>
            </a:r>
          </a:p>
        </p:txBody>
      </p:sp>
      <p:sp>
        <p:nvSpPr>
          <p:cNvPr id="2" name="Rubrik 1">
            <a:extLst>
              <a:ext uri="{FF2B5EF4-FFF2-40B4-BE49-F238E27FC236}">
                <a16:creationId xmlns:a16="http://schemas.microsoft.com/office/drawing/2014/main" id="{0C387554-6376-E286-2391-78C43984D4DD}"/>
              </a:ext>
            </a:extLst>
          </p:cNvPr>
          <p:cNvSpPr>
            <a:spLocks noGrp="1"/>
          </p:cNvSpPr>
          <p:nvPr>
            <p:ph type="ctrTitle" hasCustomPrompt="1"/>
          </p:nvPr>
        </p:nvSpPr>
        <p:spPr>
          <a:xfrm>
            <a:off x="601865" y="1732553"/>
            <a:ext cx="6997815" cy="1606700"/>
          </a:xfrm>
        </p:spPr>
        <p:txBody>
          <a:bodyPr anchor="ctr" anchorCtr="0"/>
          <a:lstStyle>
            <a:lvl1pPr algn="l">
              <a:defRPr sz="4800">
                <a:solidFill>
                  <a:schemeClr val="accent6"/>
                </a:solidFill>
              </a:defRPr>
            </a:lvl1pPr>
          </a:lstStyle>
          <a:p>
            <a:r>
              <a:rPr lang="sv-SE" dirty="0"/>
              <a:t>Klicka här för att lägga till rubrik</a:t>
            </a:r>
          </a:p>
        </p:txBody>
      </p:sp>
      <p:pic>
        <p:nvPicPr>
          <p:cNvPr id="9" name="Logotyp EU" descr="Logotyp EU. Medfinansieras av Europeiska unionen.">
            <a:extLst>
              <a:ext uri="{FF2B5EF4-FFF2-40B4-BE49-F238E27FC236}">
                <a16:creationId xmlns:a16="http://schemas.microsoft.com/office/drawing/2014/main" id="{6F23D1E8-B060-4952-96FB-E74108490B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26894" y="5902607"/>
            <a:ext cx="670815" cy="679661"/>
          </a:xfrm>
          <a:prstGeom prst="rect">
            <a:avLst/>
          </a:prstGeom>
        </p:spPr>
      </p:pic>
    </p:spTree>
    <p:extLst>
      <p:ext uri="{BB962C8B-B14F-4D97-AF65-F5344CB8AC3E}">
        <p14:creationId xmlns:p14="http://schemas.microsoft.com/office/powerpoint/2010/main" val="285111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beige">
    <p:bg>
      <p:bgPr>
        <a:solidFill>
          <a:schemeClr val="bg2"/>
        </a:solidFill>
        <a:effectLst/>
      </p:bgPr>
    </p:bg>
    <p:spTree>
      <p:nvGrpSpPr>
        <p:cNvPr id="1" name=""/>
        <p:cNvGrpSpPr/>
        <p:nvPr/>
      </p:nvGrpSpPr>
      <p:grpSpPr>
        <a:xfrm>
          <a:off x="0" y="0"/>
          <a:ext cx="0" cy="0"/>
          <a:chOff x="0" y="0"/>
          <a:chExt cx="0" cy="0"/>
        </a:xfrm>
      </p:grpSpPr>
      <p:sp>
        <p:nvSpPr>
          <p:cNvPr id="2" name="Platshållare för bildnummer">
            <a:extLst>
              <a:ext uri="{FF2B5EF4-FFF2-40B4-BE49-F238E27FC236}">
                <a16:creationId xmlns:a16="http://schemas.microsoft.com/office/drawing/2014/main" id="{0961772C-69C8-419E-A841-18F838F54C06}"/>
              </a:ext>
            </a:extLst>
          </p:cNvPr>
          <p:cNvSpPr>
            <a:spLocks noGrp="1"/>
          </p:cNvSpPr>
          <p:nvPr>
            <p:ph type="sldNum" sz="quarter" idx="14"/>
          </p:nvPr>
        </p:nvSpPr>
        <p:spPr/>
        <p:txBody>
          <a:bodyPr/>
          <a:lstStyle/>
          <a:p>
            <a:fld id="{873EB259-4CFD-4D03-8D50-B89672399120}" type="slidenum">
              <a:rPr lang="sv-SE" smtClean="0"/>
              <a:pPr/>
              <a:t>‹#›</a:t>
            </a:fld>
            <a:endParaRPr lang="sv-SE" dirty="0"/>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1"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baseline="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364242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dirty="0"/>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1966365"/>
            <a:ext cx="8280000" cy="3810491"/>
          </a:xfrm>
        </p:spPr>
        <p:txBody>
          <a:bodyPr/>
          <a:lstStyle>
            <a:lvl1pPr marL="342900" indent="-342900">
              <a:buClrTx/>
              <a:buFont typeface="Arial" panose="020B0604020202020204" pitchFamily="34" charset="0"/>
              <a:buChar char="•"/>
              <a:defRPr sz="24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1828800" indent="0">
              <a:buClr>
                <a:schemeClr val="tx2"/>
              </a:buClr>
              <a:buFont typeface="Arial" panose="020B0604020202020204" pitchFamily="34" charset="0"/>
              <a:buNone/>
              <a:defRPr sz="1600">
                <a:solidFill>
                  <a:schemeClr val="tx2"/>
                </a:solidFill>
              </a:defRPr>
            </a:lvl5pPr>
          </a:lstStyle>
          <a:p>
            <a:pPr lvl="0"/>
            <a:r>
              <a:rPr lang="sv-SE" dirty="0"/>
              <a:t>Klicka för att lägga till text, bild eller annat innehåll</a:t>
            </a:r>
          </a:p>
          <a:p>
            <a:pPr lvl="1"/>
            <a:r>
              <a:rPr lang="sv-SE" dirty="0"/>
              <a:t>Nivå två</a:t>
            </a:r>
          </a:p>
          <a:p>
            <a:pPr lvl="2"/>
            <a:r>
              <a:rPr lang="sv-SE" dirty="0"/>
              <a:t>Nivå tre</a:t>
            </a:r>
          </a:p>
          <a:p>
            <a:pPr lvl="4"/>
            <a:endParaRPr lang="sv-SE" dirty="0"/>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651374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Endast rubrik beige">
    <p:bg>
      <p:bgPr>
        <a:solidFill>
          <a:schemeClr val="bg2"/>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dirty="0"/>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lvl1pPr>
          </a:lstStyle>
          <a:p>
            <a:r>
              <a:rPr lang="sv-SE" dirty="0"/>
              <a:t>Klicka här för att lägga till rubrik, max två rader</a:t>
            </a:r>
          </a:p>
        </p:txBody>
      </p:sp>
    </p:spTree>
    <p:extLst>
      <p:ext uri="{BB962C8B-B14F-4D97-AF65-F5344CB8AC3E}">
        <p14:creationId xmlns:p14="http://schemas.microsoft.com/office/powerpoint/2010/main" val="1812750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Endast rubrik">
    <p:bg>
      <p:bgPr>
        <a:solidFill>
          <a:schemeClr val="bg1"/>
        </a:solidFill>
        <a:effectLst/>
      </p:bgPr>
    </p:bg>
    <p:spTree>
      <p:nvGrpSpPr>
        <p:cNvPr id="1" name=""/>
        <p:cNvGrpSpPr/>
        <p:nvPr/>
      </p:nvGrpSpPr>
      <p:grpSpPr>
        <a:xfrm>
          <a:off x="0" y="0"/>
          <a:ext cx="0" cy="0"/>
          <a:chOff x="0" y="0"/>
          <a:chExt cx="0" cy="0"/>
        </a:xfrm>
      </p:grpSpPr>
      <p:sp>
        <p:nvSpPr>
          <p:cNvPr id="9" name="Platshållare för bildnummer">
            <a:extLst>
              <a:ext uri="{FF2B5EF4-FFF2-40B4-BE49-F238E27FC236}">
                <a16:creationId xmlns:a16="http://schemas.microsoft.com/office/drawing/2014/main" id="{6F577724-32EB-4BA9-8E37-C13CAB287DD2}"/>
              </a:ext>
            </a:extLst>
          </p:cNvPr>
          <p:cNvSpPr>
            <a:spLocks noGrp="1"/>
          </p:cNvSpPr>
          <p:nvPr>
            <p:ph type="sldNum" sz="quarter" idx="18"/>
          </p:nvPr>
        </p:nvSpPr>
        <p:spPr/>
        <p:txBody>
          <a:bodyPr/>
          <a:lstStyle/>
          <a:p>
            <a:fld id="{873EB259-4CFD-4D03-8D50-B89672399120}" type="slidenum">
              <a:rPr lang="sv-SE" smtClean="0"/>
              <a:pPr/>
              <a:t>‹#›</a:t>
            </a:fld>
            <a:endParaRPr lang="sv-SE" dirty="0"/>
          </a:p>
        </p:txBody>
      </p:sp>
      <p:pic>
        <p:nvPicPr>
          <p:cNvPr id="10" name="Greppa Näringen logotyp" descr="Logotyp för Greppa Näringen.">
            <a:extLst>
              <a:ext uri="{FF2B5EF4-FFF2-40B4-BE49-F238E27FC236}">
                <a16:creationId xmlns:a16="http://schemas.microsoft.com/office/drawing/2014/main" id="{A668EE5D-F596-4212-9E57-13524B6964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464486"/>
            <a:ext cx="8280000" cy="1165138"/>
          </a:xfrm>
        </p:spPr>
        <p:txBody>
          <a:bodyPr anchor="b" anchorCtr="0"/>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785763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vå delar beige">
    <p:bg>
      <p:bgPr>
        <a:solidFill>
          <a:schemeClr val="bg2"/>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dirty="0"/>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3647061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vå delar">
    <p:bg>
      <p:bgPr>
        <a:solidFill>
          <a:schemeClr val="bg1"/>
        </a:solidFill>
        <a:effectLst/>
      </p:bgPr>
    </p:bg>
    <p:spTree>
      <p:nvGrpSpPr>
        <p:cNvPr id="1" name=""/>
        <p:cNvGrpSpPr/>
        <p:nvPr/>
      </p:nvGrpSpPr>
      <p:grpSpPr>
        <a:xfrm>
          <a:off x="0" y="0"/>
          <a:ext cx="0" cy="0"/>
          <a:chOff x="0" y="0"/>
          <a:chExt cx="0" cy="0"/>
        </a:xfrm>
      </p:grpSpPr>
      <p:sp>
        <p:nvSpPr>
          <p:cNvPr id="4" name="Platshållare för bildnummer">
            <a:extLst>
              <a:ext uri="{FF2B5EF4-FFF2-40B4-BE49-F238E27FC236}">
                <a16:creationId xmlns:a16="http://schemas.microsoft.com/office/drawing/2014/main" id="{47106106-A213-40C3-9F92-5EE5C3D92F94}"/>
              </a:ext>
            </a:extLst>
          </p:cNvPr>
          <p:cNvSpPr>
            <a:spLocks noGrp="1"/>
          </p:cNvSpPr>
          <p:nvPr>
            <p:ph type="sldNum" sz="quarter" idx="17"/>
          </p:nvPr>
        </p:nvSpPr>
        <p:spPr/>
        <p:txBody>
          <a:bodyPr/>
          <a:lstStyle/>
          <a:p>
            <a:fld id="{873EB259-4CFD-4D03-8D50-B89672399120}" type="slidenum">
              <a:rPr lang="sv-SE" smtClean="0"/>
              <a:pPr/>
              <a:t>‹#›</a:t>
            </a:fld>
            <a:endParaRPr lang="sv-SE" dirty="0"/>
          </a:p>
        </p:txBody>
      </p:sp>
      <p:pic>
        <p:nvPicPr>
          <p:cNvPr id="14" name="Greppa Näringen logotyp" descr="Logotyp för Greppa Näringen.">
            <a:extLst>
              <a:ext uri="{FF2B5EF4-FFF2-40B4-BE49-F238E27FC236}">
                <a16:creationId xmlns:a16="http://schemas.microsoft.com/office/drawing/2014/main" id="{CF719A97-82F6-4BE6-8248-587DBBEA97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11" name="Platshållare för innehåll">
            <a:extLst>
              <a:ext uri="{FF2B5EF4-FFF2-40B4-BE49-F238E27FC236}">
                <a16:creationId xmlns:a16="http://schemas.microsoft.com/office/drawing/2014/main" id="{02D58464-68C8-413F-A455-43EB1EE66FC3}"/>
              </a:ext>
            </a:extLst>
          </p:cNvPr>
          <p:cNvSpPr>
            <a:spLocks noGrp="1"/>
          </p:cNvSpPr>
          <p:nvPr>
            <p:ph sz="quarter" idx="14" hasCustomPrompt="1"/>
          </p:nvPr>
        </p:nvSpPr>
        <p:spPr>
          <a:xfrm>
            <a:off x="6243958" y="2315275"/>
            <a:ext cx="4524320" cy="3894456"/>
          </a:xfrm>
        </p:spPr>
        <p:txBody>
          <a:bodyPr/>
          <a:lstStyle>
            <a:lvl1pPr marL="342900" indent="-342900">
              <a:buClr>
                <a:schemeClr val="tx2"/>
              </a:buClr>
              <a:buFont typeface="Arial" panose="020B0604020202020204" pitchFamily="34" charset="0"/>
              <a:buChar char="•"/>
              <a:defRPr sz="2200">
                <a:solidFill>
                  <a:schemeClr val="tx2"/>
                </a:solidFill>
              </a:defRPr>
            </a:lvl1pPr>
            <a:lvl2pPr marL="800100" indent="-342900">
              <a:buClr>
                <a:schemeClr val="tx2"/>
              </a:buClr>
              <a:buFont typeface="Arial" panose="020B0604020202020204" pitchFamily="34" charset="0"/>
              <a:buChar char="•"/>
              <a:defRPr sz="2000">
                <a:solidFill>
                  <a:schemeClr val="tx2"/>
                </a:solidFill>
              </a:defRPr>
            </a:lvl2pPr>
            <a:lvl3pPr marL="1200150" indent="-285750">
              <a:buClr>
                <a:schemeClr val="tx2"/>
              </a:buClr>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8" name="Platshållare för innehåll">
            <a:extLst>
              <a:ext uri="{FF2B5EF4-FFF2-40B4-BE49-F238E27FC236}">
                <a16:creationId xmlns:a16="http://schemas.microsoft.com/office/drawing/2014/main" id="{9175659D-CF7E-4420-911B-A57598EE71EF}"/>
              </a:ext>
            </a:extLst>
          </p:cNvPr>
          <p:cNvSpPr>
            <a:spLocks noGrp="1"/>
          </p:cNvSpPr>
          <p:nvPr>
            <p:ph sz="quarter" idx="13" hasCustomPrompt="1"/>
          </p:nvPr>
        </p:nvSpPr>
        <p:spPr>
          <a:xfrm>
            <a:off x="1176422" y="2315275"/>
            <a:ext cx="4632404" cy="3894456"/>
          </a:xfrm>
        </p:spPr>
        <p:txBody>
          <a:bodyPr/>
          <a:lstStyle>
            <a:lvl1pPr marL="342900" indent="-342900">
              <a:buClrTx/>
              <a:buFont typeface="Arial" panose="020B0604020202020204" pitchFamily="34" charset="0"/>
              <a:buChar char="•"/>
              <a:defRPr sz="2200">
                <a:solidFill>
                  <a:schemeClr val="tx2"/>
                </a:solidFill>
              </a:defRPr>
            </a:lvl1pPr>
            <a:lvl2pPr marL="800100" indent="-342900">
              <a:buClrTx/>
              <a:buFont typeface="Arial" panose="020B0604020202020204" pitchFamily="34" charset="0"/>
              <a:buChar char="•"/>
              <a:defRPr sz="2000">
                <a:solidFill>
                  <a:schemeClr val="tx2"/>
                </a:solidFill>
              </a:defRPr>
            </a:lvl2pPr>
            <a:lvl3pPr marL="1200150" indent="-285750">
              <a:buClrTx/>
              <a:buFont typeface="Arial" panose="020B0604020202020204" pitchFamily="34" charset="0"/>
              <a:buChar char="•"/>
              <a:defRPr sz="1800">
                <a:solidFill>
                  <a:schemeClr val="tx2"/>
                </a:solidFill>
              </a:defRPr>
            </a:lvl3pPr>
            <a:lvl4pPr marL="1657350" indent="-285750">
              <a:buClr>
                <a:schemeClr val="tx2"/>
              </a:buClr>
              <a:buFont typeface="Arial" panose="020B0604020202020204" pitchFamily="34" charset="0"/>
              <a:buChar char="•"/>
              <a:defRPr sz="1600">
                <a:solidFill>
                  <a:schemeClr val="tx2"/>
                </a:solidFill>
              </a:defRPr>
            </a:lvl4pPr>
            <a:lvl5pPr marL="2114550" indent="-285750">
              <a:buClr>
                <a:schemeClr val="tx2"/>
              </a:buClr>
              <a:buFont typeface="Arial" panose="020B0604020202020204" pitchFamily="34" charset="0"/>
              <a:buChar char="•"/>
              <a:defRPr sz="1600">
                <a:solidFill>
                  <a:schemeClr val="tx2"/>
                </a:solidFill>
              </a:defRPr>
            </a:lvl5pPr>
          </a:lstStyle>
          <a:p>
            <a:pPr lvl="0"/>
            <a:r>
              <a:rPr lang="sv-SE" dirty="0"/>
              <a:t>Klicka för att lägga till text, bild eller innehåll</a:t>
            </a:r>
          </a:p>
          <a:p>
            <a:pPr lvl="1"/>
            <a:r>
              <a:rPr lang="sv-SE" dirty="0"/>
              <a:t>Nivå två</a:t>
            </a:r>
          </a:p>
          <a:p>
            <a:pPr lvl="2"/>
            <a:r>
              <a:rPr lang="sv-SE" dirty="0"/>
              <a:t>Nivå tre</a:t>
            </a:r>
          </a:p>
        </p:txBody>
      </p:sp>
      <p:sp>
        <p:nvSpPr>
          <p:cNvPr id="7" name="Rubrik">
            <a:extLst>
              <a:ext uri="{FF2B5EF4-FFF2-40B4-BE49-F238E27FC236}">
                <a16:creationId xmlns:a16="http://schemas.microsoft.com/office/drawing/2014/main" id="{0E26EE2A-F057-47C6-91BB-2CE82EBE8AA0}"/>
              </a:ext>
            </a:extLst>
          </p:cNvPr>
          <p:cNvSpPr>
            <a:spLocks noGrp="1"/>
          </p:cNvSpPr>
          <p:nvPr>
            <p:ph type="title" hasCustomPrompt="1"/>
          </p:nvPr>
        </p:nvSpPr>
        <p:spPr>
          <a:xfrm>
            <a:off x="1176338" y="757443"/>
            <a:ext cx="8112941" cy="1219263"/>
          </a:xfrm>
        </p:spPr>
        <p:txBody>
          <a:bodyPr anchor="b" anchorCtr="0">
            <a:noAutofit/>
          </a:bodyPr>
          <a:lstStyle>
            <a:lvl1pPr>
              <a:defRPr sz="3600">
                <a:solidFill>
                  <a:schemeClr val="tx2"/>
                </a:solidFill>
              </a:defRPr>
            </a:lvl1pPr>
          </a:lstStyle>
          <a:p>
            <a:r>
              <a:rPr lang="sv-SE" dirty="0"/>
              <a:t>Klicka här för att lägga till rubrik, max två rader</a:t>
            </a:r>
          </a:p>
        </p:txBody>
      </p:sp>
    </p:spTree>
    <p:extLst>
      <p:ext uri="{BB962C8B-B14F-4D97-AF65-F5344CB8AC3E}">
        <p14:creationId xmlns:p14="http://schemas.microsoft.com/office/powerpoint/2010/main" val="293901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droppe">
    <p:bg>
      <p:bgPr>
        <a:solidFill>
          <a:schemeClr val="bg2"/>
        </a:solidFill>
        <a:effectLst/>
      </p:bgPr>
    </p:bg>
    <p:spTree>
      <p:nvGrpSpPr>
        <p:cNvPr id="1" name=""/>
        <p:cNvGrpSpPr/>
        <p:nvPr/>
      </p:nvGrpSpPr>
      <p:grpSpPr>
        <a:xfrm>
          <a:off x="0" y="0"/>
          <a:ext cx="0" cy="0"/>
          <a:chOff x="0" y="0"/>
          <a:chExt cx="0" cy="0"/>
        </a:xfrm>
      </p:grpSpPr>
      <p:sp>
        <p:nvSpPr>
          <p:cNvPr id="8" name="Färgblock blå">
            <a:extLst>
              <a:ext uri="{FF2B5EF4-FFF2-40B4-BE49-F238E27FC236}">
                <a16:creationId xmlns:a16="http://schemas.microsoft.com/office/drawing/2014/main" id="{C0FA68A2-702F-4B4E-B8EC-AF60295BE284}"/>
              </a:ext>
            </a:extLst>
          </p:cNvPr>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Platshållare för bild">
            <a:extLst>
              <a:ext uri="{FF2B5EF4-FFF2-40B4-BE49-F238E27FC236}">
                <a16:creationId xmlns:a16="http://schemas.microsoft.com/office/drawing/2014/main" id="{701C8F8E-93E5-42BF-AF45-A18E4534D6A3}"/>
              </a:ext>
            </a:extLst>
          </p:cNvPr>
          <p:cNvSpPr>
            <a:spLocks noGrp="1"/>
          </p:cNvSpPr>
          <p:nvPr>
            <p:ph type="pic" sz="quarter" idx="14" hasCustomPrompt="1"/>
          </p:nvPr>
        </p:nvSpPr>
        <p:spPr>
          <a:xfrm>
            <a:off x="922581" y="1034515"/>
            <a:ext cx="4250838" cy="5132857"/>
          </a:xfrm>
          <a:custGeom>
            <a:avLst/>
            <a:gdLst>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490762 w 3781426"/>
              <a:gd name="connsiteY9" fmla="*/ 1399949 h 4566046"/>
              <a:gd name="connsiteX0" fmla="*/ 1890711 w 3781426"/>
              <a:gd name="connsiteY0" fmla="*/ 0 h 4566046"/>
              <a:gd name="connsiteX1" fmla="*/ 3289977 w 3781426"/>
              <a:gd name="connsiteY1" fmla="*/ 1399267 h 4566046"/>
              <a:gd name="connsiteX2" fmla="*/ 3285674 w 3781426"/>
              <a:gd name="connsiteY2" fmla="*/ 1403570 h 4566046"/>
              <a:gd name="connsiteX3" fmla="*/ 3349679 w 3781426"/>
              <a:gd name="connsiteY3" fmla="*/ 1473963 h 4566046"/>
              <a:gd name="connsiteX4" fmla="*/ 3781426 w 3781426"/>
              <a:gd name="connsiteY4" fmla="*/ 2676127 h 4566046"/>
              <a:gd name="connsiteX5" fmla="*/ 1890713 w 3781426"/>
              <a:gd name="connsiteY5" fmla="*/ 4566046 h 4566046"/>
              <a:gd name="connsiteX6" fmla="*/ 0 w 3781426"/>
              <a:gd name="connsiteY6" fmla="*/ 2676127 h 4566046"/>
              <a:gd name="connsiteX7" fmla="*/ 431747 w 3781426"/>
              <a:gd name="connsiteY7" fmla="*/ 1473963 h 4566046"/>
              <a:gd name="connsiteX8" fmla="*/ 495100 w 3781426"/>
              <a:gd name="connsiteY8" fmla="*/ 1404287 h 4566046"/>
              <a:gd name="connsiteX9" fmla="*/ 1890711 w 3781426"/>
              <a:gd name="connsiteY9" fmla="*/ 0 h 4566046"/>
              <a:gd name="connsiteX0" fmla="*/ 1890711 w 3781426"/>
              <a:gd name="connsiteY0" fmla="*/ 0 h 4566046"/>
              <a:gd name="connsiteX1" fmla="*/ 3285674 w 3781426"/>
              <a:gd name="connsiteY1" fmla="*/ 1403570 h 4566046"/>
              <a:gd name="connsiteX2" fmla="*/ 3349679 w 3781426"/>
              <a:gd name="connsiteY2" fmla="*/ 1473963 h 4566046"/>
              <a:gd name="connsiteX3" fmla="*/ 3781426 w 3781426"/>
              <a:gd name="connsiteY3" fmla="*/ 2676127 h 4566046"/>
              <a:gd name="connsiteX4" fmla="*/ 1890713 w 3781426"/>
              <a:gd name="connsiteY4" fmla="*/ 4566046 h 4566046"/>
              <a:gd name="connsiteX5" fmla="*/ 0 w 3781426"/>
              <a:gd name="connsiteY5" fmla="*/ 2676127 h 4566046"/>
              <a:gd name="connsiteX6" fmla="*/ 431747 w 3781426"/>
              <a:gd name="connsiteY6" fmla="*/ 1473963 h 4566046"/>
              <a:gd name="connsiteX7" fmla="*/ 495100 w 3781426"/>
              <a:gd name="connsiteY7" fmla="*/ 1404287 h 4566046"/>
              <a:gd name="connsiteX8" fmla="*/ 1890711 w 3781426"/>
              <a:gd name="connsiteY8" fmla="*/ 0 h 456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1426" h="4566046">
                <a:moveTo>
                  <a:pt x="1890711" y="0"/>
                </a:moveTo>
                <a:lnTo>
                  <a:pt x="3285674" y="1403570"/>
                </a:lnTo>
                <a:lnTo>
                  <a:pt x="3349679" y="1473963"/>
                </a:lnTo>
                <a:cubicBezTo>
                  <a:pt x="3619400" y="1800653"/>
                  <a:pt x="3781426" y="2219476"/>
                  <a:pt x="3781426" y="2676127"/>
                </a:cubicBezTo>
                <a:cubicBezTo>
                  <a:pt x="3781426" y="3719900"/>
                  <a:pt x="2934925" y="4566046"/>
                  <a:pt x="1890713" y="4566046"/>
                </a:cubicBezTo>
                <a:cubicBezTo>
                  <a:pt x="846501" y="4566046"/>
                  <a:pt x="0" y="3719900"/>
                  <a:pt x="0" y="2676127"/>
                </a:cubicBezTo>
                <a:cubicBezTo>
                  <a:pt x="0" y="2219476"/>
                  <a:pt x="162026" y="1800653"/>
                  <a:pt x="431747" y="1473963"/>
                </a:cubicBezTo>
                <a:lnTo>
                  <a:pt x="495100" y="1404287"/>
                </a:lnTo>
                <a:lnTo>
                  <a:pt x="1890711" y="0"/>
                </a:lnTo>
                <a:close/>
              </a:path>
            </a:pathLst>
          </a:custGeom>
          <a:solidFill>
            <a:schemeClr val="bg2"/>
          </a:solidFill>
          <a:ln>
            <a:noFill/>
          </a:ln>
        </p:spPr>
        <p:txBody>
          <a:bodyPr vert="horz" wrap="square" lIns="91440" tIns="45720" rIns="91440" bIns="45720" rtlCol="0" anchor="ctr" anchorCtr="0">
            <a:noAutofit/>
          </a:bodyPr>
          <a:lstStyle>
            <a:lvl1pPr>
              <a:defRPr lang="sv-SE" sz="2400" dirty="0">
                <a:solidFill>
                  <a:schemeClr val="tx1"/>
                </a:solidFill>
              </a:defRPr>
            </a:lvl1pPr>
          </a:lstStyle>
          <a:p>
            <a:pPr marL="0" lvl="0" indent="0">
              <a:buNone/>
            </a:pPr>
            <a:r>
              <a:rPr lang="sv-SE" dirty="0"/>
              <a:t>Klicka här för att infoga bild</a:t>
            </a:r>
          </a:p>
        </p:txBody>
      </p:sp>
      <p:sp>
        <p:nvSpPr>
          <p:cNvPr id="5" name="Platshållare för text">
            <a:extLst>
              <a:ext uri="{FF2B5EF4-FFF2-40B4-BE49-F238E27FC236}">
                <a16:creationId xmlns:a16="http://schemas.microsoft.com/office/drawing/2014/main" id="{7A23548C-701F-4F68-A201-0CB0681ACCF7}"/>
              </a:ext>
            </a:extLst>
          </p:cNvPr>
          <p:cNvSpPr>
            <a:spLocks noGrp="1"/>
          </p:cNvSpPr>
          <p:nvPr>
            <p:ph type="body" sz="quarter" idx="15" hasCustomPrompt="1"/>
          </p:nvPr>
        </p:nvSpPr>
        <p:spPr>
          <a:xfrm>
            <a:off x="6769101" y="3204000"/>
            <a:ext cx="4356000" cy="3132000"/>
          </a:xfrm>
        </p:spPr>
        <p:txBody>
          <a:bodyPr/>
          <a:lstStyle>
            <a:lvl1pPr marL="342900" indent="-342900">
              <a:buClr>
                <a:schemeClr val="tx2"/>
              </a:buClr>
              <a:buFont typeface="Arial" panose="020B0604020202020204" pitchFamily="34" charset="0"/>
              <a:buChar char="•"/>
              <a:defRPr sz="2000"/>
            </a:lvl1pPr>
            <a:lvl2pPr marL="685800" indent="-228600">
              <a:buClr>
                <a:schemeClr val="tx2"/>
              </a:buClr>
              <a:buFont typeface="Arial" panose="020B0604020202020204" pitchFamily="34" charset="0"/>
              <a:buChar char="•"/>
              <a:defRPr sz="2000">
                <a:solidFill>
                  <a:schemeClr val="tx2"/>
                </a:solidFill>
              </a:defRPr>
            </a:lvl2pPr>
            <a:lvl3pPr marL="1143000" indent="-228600">
              <a:buClr>
                <a:schemeClr val="tx2"/>
              </a:buClr>
              <a:buFont typeface="Arial" panose="020B0604020202020204" pitchFamily="34" charset="0"/>
              <a:buChar char="•"/>
              <a:defRPr sz="1800">
                <a:solidFill>
                  <a:schemeClr val="tx2"/>
                </a:solidFill>
              </a:defRPr>
            </a:lvl3pPr>
            <a:lvl4pPr marL="1600200" indent="-228600">
              <a:buClr>
                <a:schemeClr val="tx2"/>
              </a:buClr>
              <a:buFont typeface="Arial" panose="020B0604020202020204" pitchFamily="34" charset="0"/>
              <a:buChar char="•"/>
              <a:defRPr>
                <a:solidFill>
                  <a:schemeClr val="tx2"/>
                </a:solidFill>
              </a:defRPr>
            </a:lvl4pPr>
            <a:lvl5pPr marL="2057400" indent="-228600">
              <a:buClr>
                <a:schemeClr val="tx2"/>
              </a:buClr>
              <a:buFont typeface="Arial" panose="020B0604020202020204" pitchFamily="34" charset="0"/>
              <a:buChar char="•"/>
              <a:defRPr>
                <a:solidFill>
                  <a:schemeClr val="tx2"/>
                </a:solidFill>
              </a:defRPr>
            </a:lvl5pPr>
          </a:lstStyle>
          <a:p>
            <a:pPr lvl="0"/>
            <a:r>
              <a:rPr lang="sv-SE" dirty="0"/>
              <a:t>Lägg till text</a:t>
            </a:r>
          </a:p>
          <a:p>
            <a:pPr lvl="1"/>
            <a:r>
              <a:rPr lang="sv-SE" dirty="0"/>
              <a:t>Nivå två</a:t>
            </a:r>
          </a:p>
          <a:p>
            <a:pPr lvl="2"/>
            <a:r>
              <a:rPr lang="sv-SE" dirty="0"/>
              <a:t>Nivå tre</a:t>
            </a:r>
          </a:p>
          <a:p>
            <a:pPr lvl="3"/>
            <a:r>
              <a:rPr lang="sv-SE" dirty="0"/>
              <a:t>Nivå fyra</a:t>
            </a:r>
          </a:p>
          <a:p>
            <a:pPr lvl="4"/>
            <a:r>
              <a:rPr lang="sv-SE" dirty="0"/>
              <a:t>Nivå fem</a:t>
            </a:r>
          </a:p>
        </p:txBody>
      </p:sp>
      <p:sp>
        <p:nvSpPr>
          <p:cNvPr id="2" name="Rubrik 1">
            <a:extLst>
              <a:ext uri="{FF2B5EF4-FFF2-40B4-BE49-F238E27FC236}">
                <a16:creationId xmlns:a16="http://schemas.microsoft.com/office/drawing/2014/main" id="{9989E5EF-8FF1-7A36-C805-B91752B740AB}"/>
              </a:ext>
            </a:extLst>
          </p:cNvPr>
          <p:cNvSpPr>
            <a:spLocks noGrp="1"/>
          </p:cNvSpPr>
          <p:nvPr>
            <p:ph type="title" hasCustomPrompt="1"/>
          </p:nvPr>
        </p:nvSpPr>
        <p:spPr>
          <a:xfrm>
            <a:off x="6769131" y="1440180"/>
            <a:ext cx="4356000" cy="1693099"/>
          </a:xfrm>
        </p:spPr>
        <p:txBody>
          <a:bodyPr anchor="b" anchorCtr="0"/>
          <a:lstStyle>
            <a:lvl1pPr>
              <a:lnSpc>
                <a:spcPct val="100000"/>
              </a:lnSpc>
              <a:defRPr sz="3200">
                <a:solidFill>
                  <a:schemeClr val="accent3"/>
                </a:solidFill>
              </a:defRPr>
            </a:lvl1pPr>
          </a:lstStyle>
          <a:p>
            <a:r>
              <a:rPr lang="sv-SE" dirty="0"/>
              <a:t>Klicka här för att lägga till rubrik max tre rader</a:t>
            </a:r>
          </a:p>
        </p:txBody>
      </p:sp>
    </p:spTree>
    <p:extLst>
      <p:ext uri="{BB962C8B-B14F-4D97-AF65-F5344CB8AC3E}">
        <p14:creationId xmlns:p14="http://schemas.microsoft.com/office/powerpoint/2010/main" val="4192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latshållare för sidnummer">
            <a:extLst>
              <a:ext uri="{FF2B5EF4-FFF2-40B4-BE49-F238E27FC236}">
                <a16:creationId xmlns:a16="http://schemas.microsoft.com/office/drawing/2014/main" id="{D054FFF1-22CE-4658-9ECE-65F4FEE1FB05}"/>
              </a:ext>
            </a:extLst>
          </p:cNvPr>
          <p:cNvSpPr>
            <a:spLocks noGrp="1"/>
          </p:cNvSpPr>
          <p:nvPr>
            <p:ph type="sldNum" sz="quarter" idx="4"/>
          </p:nvPr>
        </p:nvSpPr>
        <p:spPr>
          <a:xfrm>
            <a:off x="350818" y="6346241"/>
            <a:ext cx="872054" cy="297177"/>
          </a:xfrm>
          <a:prstGeom prst="rect">
            <a:avLst/>
          </a:prstGeom>
        </p:spPr>
        <p:txBody>
          <a:bodyPr vert="horz" lIns="91440" tIns="45720" rIns="91440" bIns="45720" rtlCol="0" anchor="b" anchorCtr="0"/>
          <a:lstStyle>
            <a:lvl1pPr algn="l">
              <a:defRPr sz="1000">
                <a:solidFill>
                  <a:schemeClr val="tx1"/>
                </a:solidFill>
                <a:latin typeface="+mn-lt"/>
              </a:defRPr>
            </a:lvl1pPr>
          </a:lstStyle>
          <a:p>
            <a:fld id="{873EB259-4CFD-4D03-8D50-B89672399120}" type="slidenum">
              <a:rPr lang="sv-SE" smtClean="0"/>
              <a:pPr/>
              <a:t>‹#›</a:t>
            </a:fld>
            <a:endParaRPr lang="sv-SE" dirty="0"/>
          </a:p>
        </p:txBody>
      </p:sp>
      <p:pic>
        <p:nvPicPr>
          <p:cNvPr id="11" name="Greppa Näringen logotyp" descr="Logotyp för Greppa Näringen.">
            <a:extLst>
              <a:ext uri="{FF2B5EF4-FFF2-40B4-BE49-F238E27FC236}">
                <a16:creationId xmlns:a16="http://schemas.microsoft.com/office/drawing/2014/main" id="{1B1051DC-0603-47E4-A8B5-C011AE6A2E3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381407" y="408533"/>
            <a:ext cx="1316302" cy="417191"/>
          </a:xfrm>
          <a:prstGeom prst="rect">
            <a:avLst/>
          </a:prstGeom>
        </p:spPr>
      </p:pic>
      <p:sp>
        <p:nvSpPr>
          <p:cNvPr id="3" name="Platshållare för text">
            <a:extLst>
              <a:ext uri="{FF2B5EF4-FFF2-40B4-BE49-F238E27FC236}">
                <a16:creationId xmlns:a16="http://schemas.microsoft.com/office/drawing/2014/main" id="{68BF3625-E815-21FE-92DD-FD761B84AE85}"/>
              </a:ext>
            </a:extLst>
          </p:cNvPr>
          <p:cNvSpPr>
            <a:spLocks noGrp="1"/>
          </p:cNvSpPr>
          <p:nvPr>
            <p:ph type="body" idx="1"/>
          </p:nvPr>
        </p:nvSpPr>
        <p:spPr>
          <a:xfrm>
            <a:off x="604206" y="3339253"/>
            <a:ext cx="9512098" cy="2693023"/>
          </a:xfrm>
          <a:prstGeom prst="rect">
            <a:avLst/>
          </a:prstGeom>
        </p:spPr>
        <p:txBody>
          <a:bodyPr vert="horz" lIns="91440" tIns="45720" rIns="91440" bIns="45720" rtlCol="0">
            <a:noAutofit/>
          </a:bodyPr>
          <a:lstStyle/>
          <a:p>
            <a:pPr lvl="0"/>
            <a:r>
              <a:rPr lang="sv-SE" dirty="0"/>
              <a:t>Klicka här för att lägga till text</a:t>
            </a:r>
          </a:p>
          <a:p>
            <a:pPr lvl="0"/>
            <a:endParaRPr lang="sv-SE" dirty="0"/>
          </a:p>
          <a:p>
            <a:pPr lvl="0"/>
            <a:endParaRPr lang="sv-SE" dirty="0"/>
          </a:p>
        </p:txBody>
      </p:sp>
      <p:sp>
        <p:nvSpPr>
          <p:cNvPr id="2" name="Platshållare för rubrik 1">
            <a:extLst>
              <a:ext uri="{FF2B5EF4-FFF2-40B4-BE49-F238E27FC236}">
                <a16:creationId xmlns:a16="http://schemas.microsoft.com/office/drawing/2014/main" id="{10398551-A45D-BE15-0A00-494B3FB0614A}"/>
              </a:ext>
            </a:extLst>
          </p:cNvPr>
          <p:cNvSpPr>
            <a:spLocks noGrp="1"/>
          </p:cNvSpPr>
          <p:nvPr>
            <p:ph type="title"/>
          </p:nvPr>
        </p:nvSpPr>
        <p:spPr>
          <a:xfrm>
            <a:off x="604207" y="1866900"/>
            <a:ext cx="9512097" cy="1158388"/>
          </a:xfrm>
          <a:prstGeom prst="rect">
            <a:avLst/>
          </a:prstGeom>
        </p:spPr>
        <p:txBody>
          <a:bodyPr vert="horz" lIns="91440" tIns="45720" rIns="91440" bIns="45720" rtlCol="0" anchor="ctr" anchorCtr="0">
            <a:noAutofit/>
          </a:bodyPr>
          <a:lstStyle/>
          <a:p>
            <a:r>
              <a:rPr lang="sv-SE" dirty="0"/>
              <a:t>Klicka här för att lägga till rubrik</a:t>
            </a:r>
          </a:p>
        </p:txBody>
      </p:sp>
    </p:spTree>
    <p:extLst>
      <p:ext uri="{BB962C8B-B14F-4D97-AF65-F5344CB8AC3E}">
        <p14:creationId xmlns:p14="http://schemas.microsoft.com/office/powerpoint/2010/main" val="4078069493"/>
      </p:ext>
    </p:extLst>
  </p:cSld>
  <p:clrMap bg1="lt1" tx1="dk1" bg2="lt2" tx2="dk2" accent1="accent1" accent2="accent2" accent3="accent3" accent4="accent4" accent5="accent5" accent6="accent6" hlink="hlink" folHlink="folHlink"/>
  <p:sldLayoutIdLst>
    <p:sldLayoutId id="2147483745" r:id="rId1"/>
    <p:sldLayoutId id="2147483754" r:id="rId2"/>
    <p:sldLayoutId id="2147483721" r:id="rId3"/>
    <p:sldLayoutId id="2147483724" r:id="rId4"/>
    <p:sldLayoutId id="2147483728" r:id="rId5"/>
    <p:sldLayoutId id="2147483753" r:id="rId6"/>
    <p:sldLayoutId id="2147483727" r:id="rId7"/>
    <p:sldLayoutId id="2147483743" r:id="rId8"/>
    <p:sldLayoutId id="2147483716" r:id="rId9"/>
    <p:sldLayoutId id="2147483711" r:id="rId10"/>
    <p:sldLayoutId id="2147483744" r:id="rId11"/>
    <p:sldLayoutId id="2147483750" r:id="rId12"/>
    <p:sldLayoutId id="2147483696" r:id="rId13"/>
    <p:sldLayoutId id="2147483749" r:id="rId14"/>
    <p:sldLayoutId id="2147483755" r:id="rId15"/>
    <p:sldLayoutId id="2147483756" r:id="rId16"/>
    <p:sldLayoutId id="2147483757" r:id="rId17"/>
  </p:sldLayoutIdLst>
  <p:hf hdr="0"/>
  <p:txStyles>
    <p:titleStyle>
      <a:lvl1pPr algn="l" defTabSz="914400" rtl="0" eaLnBrk="1" latinLnBrk="0" hangingPunct="1">
        <a:lnSpc>
          <a:spcPct val="90000"/>
        </a:lnSpc>
        <a:spcBef>
          <a:spcPct val="0"/>
        </a:spcBef>
        <a:buNone/>
        <a:defRPr sz="4800" b="1"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chemeClr val="accent1"/>
        </a:buClr>
        <a:buFont typeface="Arial" panose="020B0604020202020204" pitchFamily="34" charset="0"/>
        <a:buNone/>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Clr>
          <a:srgbClr val="A71930"/>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rgbClr val="58A618"/>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rgbClr val="D4BA00"/>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rgbClr val="DC5034"/>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latshållare för bild 12" descr="Vetefält med tröska i bakgrunden">
            <a:extLst>
              <a:ext uri="{FF2B5EF4-FFF2-40B4-BE49-F238E27FC236}">
                <a16:creationId xmlns:a16="http://schemas.microsoft.com/office/drawing/2014/main" id="{2F079779-AA07-434C-B5D0-C6749F9C7241}"/>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494" r="494"/>
          <a:stretch>
            <a:fillRect/>
          </a:stretch>
        </p:blipFill>
        <p:spPr/>
      </p:pic>
      <p:sp>
        <p:nvSpPr>
          <p:cNvPr id="8" name="Underrubrik 7">
            <a:extLst>
              <a:ext uri="{FF2B5EF4-FFF2-40B4-BE49-F238E27FC236}">
                <a16:creationId xmlns:a16="http://schemas.microsoft.com/office/drawing/2014/main" id="{07BC0D91-EDBC-4A1F-A345-7DD9028C6E0C}"/>
              </a:ext>
            </a:extLst>
          </p:cNvPr>
          <p:cNvSpPr>
            <a:spLocks noGrp="1"/>
          </p:cNvSpPr>
          <p:nvPr>
            <p:ph type="subTitle" idx="1"/>
          </p:nvPr>
        </p:nvSpPr>
        <p:spPr/>
        <p:txBody>
          <a:bodyPr/>
          <a:lstStyle/>
          <a:p>
            <a:endParaRPr lang="sv-SE"/>
          </a:p>
        </p:txBody>
      </p:sp>
      <p:sp>
        <p:nvSpPr>
          <p:cNvPr id="9" name="Platshållare för text 8">
            <a:extLst>
              <a:ext uri="{FF2B5EF4-FFF2-40B4-BE49-F238E27FC236}">
                <a16:creationId xmlns:a16="http://schemas.microsoft.com/office/drawing/2014/main" id="{4E9C2995-590A-4938-8064-DAFBFC4594C1}"/>
              </a:ext>
            </a:extLst>
          </p:cNvPr>
          <p:cNvSpPr>
            <a:spLocks noGrp="1"/>
          </p:cNvSpPr>
          <p:nvPr>
            <p:ph type="body" sz="quarter" idx="10"/>
          </p:nvPr>
        </p:nvSpPr>
        <p:spPr/>
        <p:txBody>
          <a:bodyPr/>
          <a:lstStyle/>
          <a:p>
            <a:endParaRPr lang="sv-SE"/>
          </a:p>
        </p:txBody>
      </p:sp>
      <p:sp>
        <p:nvSpPr>
          <p:cNvPr id="2" name="Rubrik 1">
            <a:extLst>
              <a:ext uri="{FF2B5EF4-FFF2-40B4-BE49-F238E27FC236}">
                <a16:creationId xmlns:a16="http://schemas.microsoft.com/office/drawing/2014/main" id="{E643C100-F398-43E5-B33C-C42A6442EDD7}"/>
              </a:ext>
            </a:extLst>
          </p:cNvPr>
          <p:cNvSpPr>
            <a:spLocks noGrp="1"/>
          </p:cNvSpPr>
          <p:nvPr>
            <p:ph type="ctrTitle"/>
          </p:nvPr>
        </p:nvSpPr>
        <p:spPr/>
        <p:txBody>
          <a:bodyPr/>
          <a:lstStyle/>
          <a:p>
            <a:r>
              <a:rPr lang="sv-SE" altLang="sv-SE" dirty="0">
                <a:solidFill>
                  <a:schemeClr val="bg1"/>
                </a:solidFill>
              </a:rPr>
              <a:t>Köksbordsmaterial växtnäringsbalanser</a:t>
            </a:r>
            <a:endParaRPr lang="sv-SE" dirty="0">
              <a:solidFill>
                <a:schemeClr val="bg1"/>
              </a:solidFill>
            </a:endParaRPr>
          </a:p>
        </p:txBody>
      </p:sp>
    </p:spTree>
    <p:extLst>
      <p:ext uri="{BB962C8B-B14F-4D97-AF65-F5344CB8AC3E}">
        <p14:creationId xmlns:p14="http://schemas.microsoft.com/office/powerpoint/2010/main" val="67443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B59EF63-76BA-495C-57AF-289B13793115}"/>
              </a:ext>
            </a:extLst>
          </p:cNvPr>
          <p:cNvSpPr>
            <a:spLocks noGrp="1"/>
          </p:cNvSpPr>
          <p:nvPr>
            <p:ph type="sldNum" sz="quarter" idx="14"/>
          </p:nvPr>
        </p:nvSpPr>
        <p:spPr/>
        <p:txBody>
          <a:bodyPr/>
          <a:lstStyle/>
          <a:p>
            <a:fld id="{873EB259-4CFD-4D03-8D50-B89672399120}" type="slidenum">
              <a:rPr lang="sv-SE" smtClean="0"/>
              <a:pPr/>
              <a:t>10</a:t>
            </a:fld>
            <a:endParaRPr lang="sv-SE" dirty="0"/>
          </a:p>
        </p:txBody>
      </p:sp>
      <p:pic>
        <p:nvPicPr>
          <p:cNvPr id="8" name="Platshållare för innehåll 7" descr=" Graf över fosforbalans i förhållande till djurtäthet på grisgårdar. Fler djur högre täthet.">
            <a:extLst>
              <a:ext uri="{FF2B5EF4-FFF2-40B4-BE49-F238E27FC236}">
                <a16:creationId xmlns:a16="http://schemas.microsoft.com/office/drawing/2014/main" id="{FB8A2EDA-A12E-F45D-5F0D-B67C025A81BE}"/>
              </a:ext>
            </a:extLst>
          </p:cNvPr>
          <p:cNvPicPr>
            <a:picLocks noGrp="1" noChangeAspect="1"/>
          </p:cNvPicPr>
          <p:nvPr>
            <p:ph sz="quarter" idx="13"/>
          </p:nvPr>
        </p:nvPicPr>
        <p:blipFill>
          <a:blip r:embed="rId3"/>
          <a:stretch>
            <a:fillRect/>
          </a:stretch>
        </p:blipFill>
        <p:spPr>
          <a:xfrm>
            <a:off x="1351909" y="1966913"/>
            <a:ext cx="7190037" cy="4246600"/>
          </a:xfrm>
          <a:prstGeom prst="rect">
            <a:avLst/>
          </a:prstGeom>
        </p:spPr>
      </p:pic>
      <p:sp>
        <p:nvSpPr>
          <p:cNvPr id="4" name="Rubrik 3">
            <a:extLst>
              <a:ext uri="{FF2B5EF4-FFF2-40B4-BE49-F238E27FC236}">
                <a16:creationId xmlns:a16="http://schemas.microsoft.com/office/drawing/2014/main" id="{7ADE4E79-46E5-7A67-4470-4E6AC441EA57}"/>
              </a:ext>
            </a:extLst>
          </p:cNvPr>
          <p:cNvSpPr>
            <a:spLocks noGrp="1"/>
          </p:cNvSpPr>
          <p:nvPr>
            <p:ph type="title"/>
          </p:nvPr>
        </p:nvSpPr>
        <p:spPr/>
        <p:txBody>
          <a:bodyPr/>
          <a:lstStyle/>
          <a:p>
            <a:r>
              <a:rPr lang="sv-SE" altLang="sv-SE" dirty="0"/>
              <a:t>Fosforbalans i förhållande till djurtäthet på grisgården</a:t>
            </a:r>
            <a:endParaRPr lang="sv-SE" dirty="0"/>
          </a:p>
        </p:txBody>
      </p:sp>
    </p:spTree>
    <p:extLst>
      <p:ext uri="{BB962C8B-B14F-4D97-AF65-F5344CB8AC3E}">
        <p14:creationId xmlns:p14="http://schemas.microsoft.com/office/powerpoint/2010/main" val="12649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B0661A1-DD96-46A0-3D5F-DCA417BF4AAE}"/>
              </a:ext>
            </a:extLst>
          </p:cNvPr>
          <p:cNvSpPr>
            <a:spLocks noGrp="1"/>
          </p:cNvSpPr>
          <p:nvPr>
            <p:ph type="sldNum" sz="quarter" idx="14"/>
          </p:nvPr>
        </p:nvSpPr>
        <p:spPr/>
        <p:txBody>
          <a:bodyPr/>
          <a:lstStyle/>
          <a:p>
            <a:fld id="{873EB259-4CFD-4D03-8D50-B89672399120}" type="slidenum">
              <a:rPr lang="sv-SE" smtClean="0"/>
              <a:pPr/>
              <a:t>11</a:t>
            </a:fld>
            <a:endParaRPr lang="sv-SE" dirty="0"/>
          </a:p>
        </p:txBody>
      </p:sp>
      <p:pic>
        <p:nvPicPr>
          <p:cNvPr id="5" name="Platshållare för innehåll 4" descr=" Graf över fosforbalans i förhållande till djurtäthet på fjäderfägårdar. Fler djur högre täthet.">
            <a:extLst>
              <a:ext uri="{FF2B5EF4-FFF2-40B4-BE49-F238E27FC236}">
                <a16:creationId xmlns:a16="http://schemas.microsoft.com/office/drawing/2014/main" id="{3CF2CFBE-B670-5A48-C11B-726DD02D4179}"/>
              </a:ext>
            </a:extLst>
          </p:cNvPr>
          <p:cNvPicPr>
            <a:picLocks noGrp="1" noChangeAspect="1"/>
          </p:cNvPicPr>
          <p:nvPr>
            <p:ph sz="quarter" idx="13"/>
          </p:nvPr>
        </p:nvPicPr>
        <p:blipFill>
          <a:blip r:embed="rId3"/>
          <a:stretch>
            <a:fillRect/>
          </a:stretch>
        </p:blipFill>
        <p:spPr>
          <a:xfrm>
            <a:off x="1333041" y="1966912"/>
            <a:ext cx="6915680" cy="4493025"/>
          </a:xfrm>
          <a:prstGeom prst="rect">
            <a:avLst/>
          </a:prstGeom>
        </p:spPr>
      </p:pic>
      <p:sp>
        <p:nvSpPr>
          <p:cNvPr id="4" name="Rubrik 3">
            <a:extLst>
              <a:ext uri="{FF2B5EF4-FFF2-40B4-BE49-F238E27FC236}">
                <a16:creationId xmlns:a16="http://schemas.microsoft.com/office/drawing/2014/main" id="{72DDD52E-049B-A5B6-5964-4760BFCF4756}"/>
              </a:ext>
            </a:extLst>
          </p:cNvPr>
          <p:cNvSpPr>
            <a:spLocks noGrp="1"/>
          </p:cNvSpPr>
          <p:nvPr>
            <p:ph type="title"/>
          </p:nvPr>
        </p:nvSpPr>
        <p:spPr/>
        <p:txBody>
          <a:bodyPr/>
          <a:lstStyle/>
          <a:p>
            <a:r>
              <a:rPr lang="sv-SE" dirty="0"/>
              <a:t>Fosforbalans </a:t>
            </a:r>
            <a:r>
              <a:rPr lang="sv-SE" altLang="sv-SE" dirty="0"/>
              <a:t>i förhållande till djurtäthet på </a:t>
            </a:r>
            <a:r>
              <a:rPr lang="sv-SE" dirty="0"/>
              <a:t>fjäderfägården</a:t>
            </a:r>
          </a:p>
        </p:txBody>
      </p:sp>
    </p:spTree>
    <p:extLst>
      <p:ext uri="{BB962C8B-B14F-4D97-AF65-F5344CB8AC3E}">
        <p14:creationId xmlns:p14="http://schemas.microsoft.com/office/powerpoint/2010/main" val="3699032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Överskott av kalium på 20 vid odling av spannmål, 20 vid odling av spannmål och oljeväxter, 10 kilo vid odling av sockerbetor (var 4:e år), 40 kilo vid odling av potatis (var 4:e år) 10 kilo vid odling av vall (3 år av 6). " title="Rimlig kaliumbalans i klass I "/>
          <p:cNvSpPr>
            <a:spLocks noChangeArrowheads="1"/>
          </p:cNvSpPr>
          <p:nvPr/>
        </p:nvSpPr>
        <p:spPr bwMode="auto">
          <a:xfrm>
            <a:off x="5227886" y="2800570"/>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Underskott av kalium på 10 vid odling av spannmål, 10 vid odling av spannmål och oljeväxter, -5 kilo vid odling av sockerbetor (var 4:e år), 20 kilo vid odling av potatis (var 4:e år) -15 kilo vid odling av vall (3 år av 6). " title="Rimlig kaliumbalans i klass II "/>
          <p:cNvSpPr>
            <a:spLocks noChangeArrowheads="1"/>
          </p:cNvSpPr>
          <p:nvPr/>
        </p:nvSpPr>
        <p:spPr bwMode="auto">
          <a:xfrm>
            <a:off x="6104803" y="2800568"/>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p:cNvSpPr>
            <a:spLocks noChangeArrowheads="1"/>
          </p:cNvSpPr>
          <p:nvPr/>
        </p:nvSpPr>
        <p:spPr bwMode="auto">
          <a:xfrm>
            <a:off x="6969708" y="2800568"/>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dirty="0">
              <a:latin typeface="Times New Roman" pitchFamily="18" charset="0"/>
            </a:endParaRPr>
          </a:p>
        </p:txBody>
      </p:sp>
      <p:sp>
        <p:nvSpPr>
          <p:cNvPr id="12"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p:cNvSpPr>
            <a:spLocks noChangeArrowheads="1"/>
          </p:cNvSpPr>
          <p:nvPr/>
        </p:nvSpPr>
        <p:spPr bwMode="auto">
          <a:xfrm>
            <a:off x="7864478" y="2800565"/>
            <a:ext cx="689742"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p:cNvSpPr>
            <a:spLocks noChangeArrowheads="1"/>
          </p:cNvSpPr>
          <p:nvPr/>
        </p:nvSpPr>
        <p:spPr bwMode="auto">
          <a:xfrm>
            <a:off x="8670297" y="2813833"/>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42" name="Text Box 10"/>
          <p:cNvSpPr txBox="1">
            <a:spLocks noChangeArrowheads="1"/>
          </p:cNvSpPr>
          <p:nvPr/>
        </p:nvSpPr>
        <p:spPr bwMode="auto">
          <a:xfrm>
            <a:off x="5365214" y="1887875"/>
            <a:ext cx="409112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b="1" dirty="0">
                <a:latin typeface="Helvetica"/>
              </a:rPr>
              <a:t> </a:t>
            </a:r>
            <a:r>
              <a:rPr lang="sv-SE" altLang="sv-SE" sz="2200" dirty="0">
                <a:latin typeface="Helvetica"/>
              </a:rPr>
              <a:t>K</a:t>
            </a:r>
            <a:r>
              <a:rPr lang="sv-SE" altLang="sv-SE" sz="2200" dirty="0">
                <a:latin typeface="Helvetica"/>
                <a:cs typeface="Arial" panose="020B0604020202020204" pitchFamily="34" charset="0"/>
              </a:rPr>
              <a:t>-AL-värde</a:t>
            </a:r>
          </a:p>
          <a:p>
            <a:pPr fontAlgn="base">
              <a:spcBef>
                <a:spcPct val="0"/>
              </a:spcBef>
              <a:spcAft>
                <a:spcPct val="0"/>
              </a:spcAft>
              <a:buSzTx/>
              <a:buNone/>
              <a:defRPr/>
            </a:pPr>
            <a:r>
              <a:rPr lang="sv-SE" altLang="sv-SE" sz="2200" b="1" dirty="0">
                <a:solidFill>
                  <a:srgbClr val="A71930"/>
                </a:solidFill>
                <a:latin typeface="Helvetica"/>
              </a:rPr>
              <a:t>I	</a:t>
            </a:r>
            <a:r>
              <a:rPr lang="sv-SE" altLang="sv-SE" sz="2200" b="1" dirty="0">
                <a:solidFill>
                  <a:srgbClr val="DC5034"/>
                </a:solidFill>
                <a:latin typeface="Helvetica"/>
              </a:rPr>
              <a:t>II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58A618"/>
                </a:solidFill>
                <a:latin typeface="Helvetica"/>
              </a:rPr>
              <a:t>IV      </a:t>
            </a:r>
            <a:r>
              <a:rPr lang="sv-SE" altLang="sv-SE" sz="2200" b="1" dirty="0">
                <a:solidFill>
                  <a:srgbClr val="0083BE"/>
                </a:solidFill>
                <a:latin typeface="Helvetica"/>
              </a:rPr>
              <a:t>V</a:t>
            </a:r>
          </a:p>
        </p:txBody>
      </p:sp>
      <p:sp>
        <p:nvSpPr>
          <p:cNvPr id="11" name="Rectangle 7"/>
          <p:cNvSpPr>
            <a:spLocks noGrp="1" noChangeArrowheads="1"/>
          </p:cNvSpPr>
          <p:nvPr>
            <p:ph type="title"/>
          </p:nvPr>
        </p:nvSpPr>
        <p:spPr/>
        <p:txBody>
          <a:bodyPr/>
          <a:lstStyle/>
          <a:p>
            <a:r>
              <a:rPr lang="sv-SE" sz="2200" dirty="0">
                <a:solidFill>
                  <a:schemeClr val="tx1"/>
                </a:solidFill>
                <a:ea typeface="ＭＳ Ｐゴシック" pitchFamily="34" charset="-128"/>
              </a:rPr>
              <a:t>Baserat </a:t>
            </a:r>
            <a:r>
              <a:rPr lang="sv-SE" sz="2200" dirty="0"/>
              <a:t>på gödsling enligt Jordbruksverkets gödslingsrekommendationer till aktuell skördenivå</a:t>
            </a:r>
            <a:r>
              <a:rPr lang="sv-SE" altLang="sv-SE" sz="2200" dirty="0">
                <a:solidFill>
                  <a:srgbClr val="0066CC"/>
                </a:solidFill>
                <a:ea typeface="ＭＳ Ｐゴシック" pitchFamily="34" charset="-128"/>
              </a:rPr>
              <a:t> </a:t>
            </a:r>
          </a:p>
        </p:txBody>
      </p:sp>
      <p:sp>
        <p:nvSpPr>
          <p:cNvPr id="18440" name="Rectangle 8"/>
          <p:cNvSpPr>
            <a:spLocks noGrp="1" noChangeArrowheads="1"/>
          </p:cNvSpPr>
          <p:nvPr>
            <p:ph type="body" idx="4294967295"/>
          </p:nvPr>
        </p:nvSpPr>
        <p:spPr>
          <a:xfrm>
            <a:off x="963409" y="2915567"/>
            <a:ext cx="9217206" cy="3303588"/>
          </a:xfrm>
        </p:spPr>
        <p:txBody>
          <a:bodyPr/>
          <a:lstStyle/>
          <a:p>
            <a:pPr>
              <a:lnSpc>
                <a:spcPct val="170000"/>
              </a:lnSpc>
            </a:pPr>
            <a:r>
              <a:rPr lang="sv-SE" altLang="sv-SE" sz="2000" dirty="0">
                <a:solidFill>
                  <a:schemeClr val="tx1"/>
                </a:solidFill>
                <a:ea typeface="ＭＳ Ｐゴシック" pitchFamily="34" charset="-128"/>
                <a:cs typeface="Arial" panose="020B0604020202020204" pitchFamily="34" charset="0"/>
              </a:rPr>
              <a:t>Spannmål (7 ton) 	             	           </a:t>
            </a:r>
            <a:r>
              <a:rPr lang="sv-SE" altLang="sv-SE" sz="2000" dirty="0">
                <a:solidFill>
                  <a:schemeClr val="bg1"/>
                </a:solidFill>
                <a:ea typeface="ＭＳ Ｐゴシック" pitchFamily="34" charset="-128"/>
                <a:cs typeface="Arial" panose="020B0604020202020204" pitchFamily="34" charset="0"/>
              </a:rPr>
              <a:t>20        10       -10        -30      -30</a:t>
            </a:r>
            <a:r>
              <a:rPr lang="sv-SE" altLang="sv-SE" sz="2000" dirty="0">
                <a:solidFill>
                  <a:schemeClr val="accent5">
                    <a:lumMod val="10000"/>
                  </a:schemeClr>
                </a:solidFill>
                <a:ea typeface="ＭＳ Ｐゴシック" pitchFamily="34" charset="-128"/>
                <a:cs typeface="Arial" panose="020B0604020202020204" pitchFamily="34" charset="0"/>
              </a:rPr>
              <a:t> </a:t>
            </a:r>
          </a:p>
          <a:p>
            <a:pPr>
              <a:spcBef>
                <a:spcPts val="0"/>
              </a:spcBef>
            </a:pPr>
            <a:r>
              <a:rPr lang="sv-SE" altLang="sv-SE" sz="2000" dirty="0">
                <a:solidFill>
                  <a:schemeClr val="tx1"/>
                </a:solidFill>
                <a:ea typeface="ＭＳ Ｐゴシック" pitchFamily="34" charset="-128"/>
                <a:cs typeface="Arial" panose="020B0604020202020204" pitchFamily="34" charset="0"/>
              </a:rPr>
              <a:t>Spannmål, oljeväxter	             	</a:t>
            </a:r>
            <a:r>
              <a:rPr lang="sv-SE" altLang="sv-SE" sz="2000" dirty="0">
                <a:solidFill>
                  <a:schemeClr val="bg1"/>
                </a:solidFill>
                <a:ea typeface="ＭＳ Ｐゴシック" pitchFamily="34" charset="-128"/>
                <a:cs typeface="Arial" panose="020B0604020202020204" pitchFamily="34" charset="0"/>
              </a:rPr>
              <a:t>           20        10       -10        -25      -30</a:t>
            </a:r>
          </a:p>
          <a:p>
            <a:pPr>
              <a:spcBef>
                <a:spcPts val="0"/>
              </a:spcBef>
            </a:pPr>
            <a:r>
              <a:rPr lang="sv-SE" altLang="sv-SE" sz="2000" dirty="0">
                <a:solidFill>
                  <a:schemeClr val="tx1"/>
                </a:solidFill>
                <a:ea typeface="ＭＳ Ｐゴシック" pitchFamily="34" charset="-128"/>
                <a:cs typeface="Arial" panose="020B0604020202020204" pitchFamily="34" charset="0"/>
              </a:rPr>
              <a:t>(4 ton var 4:e år)</a:t>
            </a:r>
          </a:p>
          <a:p>
            <a:pPr>
              <a:spcBef>
                <a:spcPts val="600"/>
              </a:spcBef>
            </a:pPr>
            <a:r>
              <a:rPr lang="sv-SE" altLang="sv-SE" sz="2000" dirty="0">
                <a:solidFill>
                  <a:schemeClr val="tx1"/>
                </a:solidFill>
                <a:ea typeface="ＭＳ Ｐゴシック" pitchFamily="34" charset="-128"/>
                <a:cs typeface="Arial" panose="020B0604020202020204" pitchFamily="34" charset="0"/>
              </a:rPr>
              <a:t>Sockerbetor                            	           </a:t>
            </a:r>
            <a:r>
              <a:rPr lang="sv-SE" altLang="sv-SE" sz="2000" dirty="0">
                <a:solidFill>
                  <a:schemeClr val="bg1"/>
                </a:solidFill>
                <a:ea typeface="ＭＳ Ｐゴシック" pitchFamily="34" charset="-128"/>
                <a:cs typeface="Arial" panose="020B0604020202020204" pitchFamily="34" charset="0"/>
              </a:rPr>
              <a:t>20         5        -20        -40      -45</a:t>
            </a:r>
          </a:p>
          <a:p>
            <a:pPr>
              <a:spcBef>
                <a:spcPts val="0"/>
              </a:spcBef>
            </a:pPr>
            <a:r>
              <a:rPr lang="sv-SE" altLang="sv-SE" sz="2000" dirty="0">
                <a:solidFill>
                  <a:schemeClr val="tx1"/>
                </a:solidFill>
                <a:ea typeface="ＭＳ Ｐゴシック" pitchFamily="34" charset="-128"/>
                <a:cs typeface="Arial" panose="020B0604020202020204" pitchFamily="34" charset="0"/>
              </a:rPr>
              <a:t>(60 ton var 4:e år) </a:t>
            </a:r>
          </a:p>
          <a:p>
            <a:pPr>
              <a:spcBef>
                <a:spcPts val="600"/>
              </a:spcBef>
            </a:pPr>
            <a:r>
              <a:rPr lang="sv-SE" altLang="sv-SE" sz="2000" dirty="0">
                <a:solidFill>
                  <a:schemeClr val="tx1"/>
                </a:solidFill>
                <a:ea typeface="ＭＳ Ｐゴシック" pitchFamily="34" charset="-128"/>
                <a:cs typeface="Arial" panose="020B0604020202020204" pitchFamily="34" charset="0"/>
              </a:rPr>
              <a:t>Potatis (40 ton var 4:e år )    	</a:t>
            </a:r>
            <a:r>
              <a:rPr lang="sv-SE" altLang="sv-SE" sz="2000" dirty="0">
                <a:solidFill>
                  <a:schemeClr val="bg1"/>
                </a:solidFill>
                <a:ea typeface="ＭＳ Ｐゴシック" pitchFamily="34" charset="-128"/>
                <a:cs typeface="Arial" panose="020B0604020202020204" pitchFamily="34" charset="0"/>
              </a:rPr>
              <a:t>           40        20       -10       -35       -75</a:t>
            </a:r>
          </a:p>
          <a:p>
            <a:pPr>
              <a:lnSpc>
                <a:spcPct val="170000"/>
              </a:lnSpc>
            </a:pPr>
            <a:r>
              <a:rPr lang="sv-SE" altLang="sv-SE" sz="2000" dirty="0">
                <a:solidFill>
                  <a:schemeClr val="tx1"/>
                </a:solidFill>
                <a:latin typeface="+mj-lt"/>
                <a:ea typeface="ＭＳ Ｐゴシック" pitchFamily="34" charset="-128"/>
                <a:cs typeface="Arial" panose="020B0604020202020204" pitchFamily="34" charset="0"/>
              </a:rPr>
              <a:t>	   	</a:t>
            </a:r>
            <a:endParaRPr lang="sv-SE" altLang="sv-SE" sz="2000" dirty="0">
              <a:solidFill>
                <a:schemeClr val="accent5">
                  <a:lumMod val="10000"/>
                </a:schemeClr>
              </a:solidFill>
              <a:latin typeface="+mj-lt"/>
              <a:ea typeface="ＭＳ Ｐゴシック" pitchFamily="34" charset="-128"/>
              <a:cs typeface="Arial" panose="020B0604020202020204" pitchFamily="34" charset="0"/>
            </a:endParaRPr>
          </a:p>
        </p:txBody>
      </p:sp>
      <p:sp>
        <p:nvSpPr>
          <p:cNvPr id="18441" name="Text Box 9"/>
          <p:cNvSpPr txBox="1">
            <a:spLocks noChangeArrowheads="1"/>
          </p:cNvSpPr>
          <p:nvPr/>
        </p:nvSpPr>
        <p:spPr bwMode="auto">
          <a:xfrm>
            <a:off x="787580" y="1786141"/>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Tree>
    <p:extLst>
      <p:ext uri="{BB962C8B-B14F-4D97-AF65-F5344CB8AC3E}">
        <p14:creationId xmlns:p14="http://schemas.microsoft.com/office/powerpoint/2010/main" val="27752257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1D56CC8-020F-629D-D91B-A120974B2DE7}"/>
              </a:ext>
            </a:extLst>
          </p:cNvPr>
          <p:cNvSpPr>
            <a:spLocks noGrp="1"/>
          </p:cNvSpPr>
          <p:nvPr>
            <p:ph type="sldNum" sz="quarter" idx="14"/>
          </p:nvPr>
        </p:nvSpPr>
        <p:spPr/>
        <p:txBody>
          <a:bodyPr/>
          <a:lstStyle/>
          <a:p>
            <a:fld id="{873EB259-4CFD-4D03-8D50-B89672399120}" type="slidenum">
              <a:rPr lang="sv-SE" smtClean="0"/>
              <a:pPr/>
              <a:t>13</a:t>
            </a:fld>
            <a:endParaRPr lang="sv-SE" dirty="0"/>
          </a:p>
        </p:txBody>
      </p:sp>
      <p:pic>
        <p:nvPicPr>
          <p:cNvPr id="5" name="Platshållare för innehåll 4" descr=" Graf över kaliumbalans i förhållande till djurtäthet på mjölkgårdar. Ligger ungefär oförändrat">
            <a:extLst>
              <a:ext uri="{FF2B5EF4-FFF2-40B4-BE49-F238E27FC236}">
                <a16:creationId xmlns:a16="http://schemas.microsoft.com/office/drawing/2014/main" id="{8CA6D16D-9A79-4DC6-BE70-772717CA1FBA}"/>
              </a:ext>
            </a:extLst>
          </p:cNvPr>
          <p:cNvPicPr>
            <a:picLocks noGrp="1" noChangeAspect="1"/>
          </p:cNvPicPr>
          <p:nvPr>
            <p:ph sz="quarter" idx="13"/>
          </p:nvPr>
        </p:nvPicPr>
        <p:blipFill>
          <a:blip r:embed="rId3"/>
          <a:stretch>
            <a:fillRect/>
          </a:stretch>
        </p:blipFill>
        <p:spPr>
          <a:xfrm>
            <a:off x="1432193" y="1966912"/>
            <a:ext cx="7087173" cy="4215357"/>
          </a:xfrm>
          <a:prstGeom prst="rect">
            <a:avLst/>
          </a:prstGeom>
        </p:spPr>
      </p:pic>
      <p:sp>
        <p:nvSpPr>
          <p:cNvPr id="4" name="Rubrik 3">
            <a:extLst>
              <a:ext uri="{FF2B5EF4-FFF2-40B4-BE49-F238E27FC236}">
                <a16:creationId xmlns:a16="http://schemas.microsoft.com/office/drawing/2014/main" id="{76F7B3FE-199C-D90A-F371-D27D79F8CF61}"/>
              </a:ext>
            </a:extLst>
          </p:cNvPr>
          <p:cNvSpPr>
            <a:spLocks noGrp="1"/>
          </p:cNvSpPr>
          <p:nvPr>
            <p:ph type="title"/>
          </p:nvPr>
        </p:nvSpPr>
        <p:spPr/>
        <p:txBody>
          <a:bodyPr/>
          <a:lstStyle/>
          <a:p>
            <a:r>
              <a:rPr lang="sv-SE" altLang="sv-SE" dirty="0"/>
              <a:t>Kaliumbalans i förhållande till djurtäthet på mjölkgården</a:t>
            </a:r>
            <a:endParaRPr lang="sv-SE" dirty="0"/>
          </a:p>
        </p:txBody>
      </p:sp>
    </p:spTree>
    <p:extLst>
      <p:ext uri="{BB962C8B-B14F-4D97-AF65-F5344CB8AC3E}">
        <p14:creationId xmlns:p14="http://schemas.microsoft.com/office/powerpoint/2010/main" val="2410419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9BE5A7B6-CD10-027B-A7BD-DF47BA180B83}"/>
              </a:ext>
            </a:extLst>
          </p:cNvPr>
          <p:cNvSpPr>
            <a:spLocks noGrp="1"/>
          </p:cNvSpPr>
          <p:nvPr>
            <p:ph type="sldNum" sz="quarter" idx="14"/>
          </p:nvPr>
        </p:nvSpPr>
        <p:spPr/>
        <p:txBody>
          <a:bodyPr/>
          <a:lstStyle/>
          <a:p>
            <a:fld id="{873EB259-4CFD-4D03-8D50-B89672399120}" type="slidenum">
              <a:rPr lang="sv-SE" smtClean="0"/>
              <a:pPr/>
              <a:t>14</a:t>
            </a:fld>
            <a:endParaRPr lang="sv-SE" dirty="0"/>
          </a:p>
        </p:txBody>
      </p:sp>
      <p:pic>
        <p:nvPicPr>
          <p:cNvPr id="5" name="Platshållare för innehåll 4" descr=" Graf över kaliumbalans i förhållande till djurtäthet på grisgårdar. Ligger ungefär oförändrat">
            <a:extLst>
              <a:ext uri="{FF2B5EF4-FFF2-40B4-BE49-F238E27FC236}">
                <a16:creationId xmlns:a16="http://schemas.microsoft.com/office/drawing/2014/main" id="{1300B573-495C-C2BE-D587-4761C30C0CF1}"/>
              </a:ext>
            </a:extLst>
          </p:cNvPr>
          <p:cNvPicPr>
            <a:picLocks noGrp="1" noChangeAspect="1"/>
          </p:cNvPicPr>
          <p:nvPr>
            <p:ph sz="quarter" idx="13"/>
          </p:nvPr>
        </p:nvPicPr>
        <p:blipFill>
          <a:blip r:embed="rId2"/>
          <a:stretch>
            <a:fillRect/>
          </a:stretch>
        </p:blipFill>
        <p:spPr>
          <a:xfrm>
            <a:off x="1347120" y="1966913"/>
            <a:ext cx="7276519" cy="4191516"/>
          </a:xfrm>
          <a:prstGeom prst="rect">
            <a:avLst/>
          </a:prstGeom>
        </p:spPr>
      </p:pic>
      <p:sp>
        <p:nvSpPr>
          <p:cNvPr id="4" name="Rubrik 3">
            <a:extLst>
              <a:ext uri="{FF2B5EF4-FFF2-40B4-BE49-F238E27FC236}">
                <a16:creationId xmlns:a16="http://schemas.microsoft.com/office/drawing/2014/main" id="{5ACF0543-AE7E-EEDA-CFFD-FB67834BA057}"/>
              </a:ext>
            </a:extLst>
          </p:cNvPr>
          <p:cNvSpPr>
            <a:spLocks noGrp="1"/>
          </p:cNvSpPr>
          <p:nvPr>
            <p:ph type="title"/>
          </p:nvPr>
        </p:nvSpPr>
        <p:spPr/>
        <p:txBody>
          <a:bodyPr/>
          <a:lstStyle/>
          <a:p>
            <a:r>
              <a:rPr lang="sv-SE" altLang="sv-SE" dirty="0"/>
              <a:t>Kaliumbalans i förhållande till djurtäthet på grisgården</a:t>
            </a:r>
            <a:endParaRPr lang="sv-SE" dirty="0"/>
          </a:p>
        </p:txBody>
      </p:sp>
    </p:spTree>
    <p:extLst>
      <p:ext uri="{BB962C8B-B14F-4D97-AF65-F5344CB8AC3E}">
        <p14:creationId xmlns:p14="http://schemas.microsoft.com/office/powerpoint/2010/main" val="1578945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3DB14725-6609-7E3E-A61E-A897874198CA}"/>
              </a:ext>
            </a:extLst>
          </p:cNvPr>
          <p:cNvSpPr>
            <a:spLocks noGrp="1"/>
          </p:cNvSpPr>
          <p:nvPr>
            <p:ph type="sldNum" sz="quarter" idx="14"/>
          </p:nvPr>
        </p:nvSpPr>
        <p:spPr/>
        <p:txBody>
          <a:bodyPr/>
          <a:lstStyle/>
          <a:p>
            <a:fld id="{873EB259-4CFD-4D03-8D50-B89672399120}" type="slidenum">
              <a:rPr lang="sv-SE" smtClean="0"/>
              <a:pPr/>
              <a:t>15</a:t>
            </a:fld>
            <a:endParaRPr lang="sv-SE" dirty="0"/>
          </a:p>
        </p:txBody>
      </p:sp>
      <p:pic>
        <p:nvPicPr>
          <p:cNvPr id="5" name="Platshållare för innehåll 4" descr="Variation i kväve mellan olika gödselanalyser">
            <a:extLst>
              <a:ext uri="{FF2B5EF4-FFF2-40B4-BE49-F238E27FC236}">
                <a16:creationId xmlns:a16="http://schemas.microsoft.com/office/drawing/2014/main" id="{FCC56E48-AF0D-3134-1779-AC8B65EFD1F9}"/>
              </a:ext>
            </a:extLst>
          </p:cNvPr>
          <p:cNvPicPr>
            <a:picLocks noGrp="1" noChangeAspect="1"/>
          </p:cNvPicPr>
          <p:nvPr>
            <p:ph sz="quarter" idx="13"/>
          </p:nvPr>
        </p:nvPicPr>
        <p:blipFill>
          <a:blip r:embed="rId3"/>
          <a:stretch>
            <a:fillRect/>
          </a:stretch>
        </p:blipFill>
        <p:spPr>
          <a:xfrm>
            <a:off x="2460172" y="1649697"/>
            <a:ext cx="6071961" cy="4845132"/>
          </a:xfrm>
          <a:prstGeom prst="rect">
            <a:avLst/>
          </a:prstGeom>
        </p:spPr>
      </p:pic>
      <p:sp>
        <p:nvSpPr>
          <p:cNvPr id="4" name="Rubrik 3">
            <a:extLst>
              <a:ext uri="{FF2B5EF4-FFF2-40B4-BE49-F238E27FC236}">
                <a16:creationId xmlns:a16="http://schemas.microsoft.com/office/drawing/2014/main" id="{445655D6-1930-F592-9F72-A1BCE430F2C1}"/>
              </a:ext>
            </a:extLst>
          </p:cNvPr>
          <p:cNvSpPr>
            <a:spLocks noGrp="1"/>
          </p:cNvSpPr>
          <p:nvPr>
            <p:ph type="title"/>
          </p:nvPr>
        </p:nvSpPr>
        <p:spPr>
          <a:xfrm>
            <a:off x="2886550" y="0"/>
            <a:ext cx="8280000" cy="1165138"/>
          </a:xfrm>
        </p:spPr>
        <p:txBody>
          <a:bodyPr/>
          <a:lstStyle/>
          <a:p>
            <a:r>
              <a:rPr lang="sv-SE" dirty="0"/>
              <a:t>Vikten av gödselanalys</a:t>
            </a:r>
          </a:p>
        </p:txBody>
      </p:sp>
    </p:spTree>
    <p:extLst>
      <p:ext uri="{BB962C8B-B14F-4D97-AF65-F5344CB8AC3E}">
        <p14:creationId xmlns:p14="http://schemas.microsoft.com/office/powerpoint/2010/main" val="1506983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D3354838-9B05-4266-F20A-6AB1EF7459B5}"/>
              </a:ext>
            </a:extLst>
          </p:cNvPr>
          <p:cNvSpPr>
            <a:spLocks noGrp="1"/>
          </p:cNvSpPr>
          <p:nvPr>
            <p:ph type="sldNum" sz="quarter" idx="18"/>
          </p:nvPr>
        </p:nvSpPr>
        <p:spPr/>
        <p:txBody>
          <a:bodyPr/>
          <a:lstStyle/>
          <a:p>
            <a:fld id="{873EB259-4CFD-4D03-8D50-B89672399120}" type="slidenum">
              <a:rPr lang="sv-SE" smtClean="0"/>
              <a:pPr/>
              <a:t>16</a:t>
            </a:fld>
            <a:endParaRPr lang="sv-SE" dirty="0"/>
          </a:p>
        </p:txBody>
      </p:sp>
      <p:sp>
        <p:nvSpPr>
          <p:cNvPr id="4" name="Rubrik 3">
            <a:extLst>
              <a:ext uri="{FF2B5EF4-FFF2-40B4-BE49-F238E27FC236}">
                <a16:creationId xmlns:a16="http://schemas.microsoft.com/office/drawing/2014/main" id="{FB309D7F-0CC8-0916-CDA6-4C46BE198769}"/>
              </a:ext>
            </a:extLst>
          </p:cNvPr>
          <p:cNvSpPr>
            <a:spLocks noGrp="1"/>
          </p:cNvSpPr>
          <p:nvPr>
            <p:ph type="title"/>
          </p:nvPr>
        </p:nvSpPr>
        <p:spPr/>
        <p:txBody>
          <a:bodyPr/>
          <a:lstStyle/>
          <a:p>
            <a:r>
              <a:rPr lang="sv-SE" dirty="0"/>
              <a:t>Utsläpp av växthusgaser från jordbruk 2023, Sverige</a:t>
            </a:r>
          </a:p>
        </p:txBody>
      </p:sp>
      <p:pic>
        <p:nvPicPr>
          <p:cNvPr id="6" name="Platshållare för innehåll 5" descr="Samlade territoriella utsläpp och upptag från jordbruk 2023">
            <a:extLst>
              <a:ext uri="{FF2B5EF4-FFF2-40B4-BE49-F238E27FC236}">
                <a16:creationId xmlns:a16="http://schemas.microsoft.com/office/drawing/2014/main" id="{401B0674-E9C2-80F6-B169-8669BF9DD872}"/>
              </a:ext>
              <a:ext uri="{C183D7F6-B498-43B3-948B-1728B52AA6E4}">
                <adec:decorative xmlns:adec="http://schemas.microsoft.com/office/drawing/2017/decorative" val="0"/>
              </a:ext>
            </a:extLst>
          </p:cNvPr>
          <p:cNvPicPr>
            <a:picLocks noGrp="1" noChangeAspect="1"/>
          </p:cNvPicPr>
          <p:nvPr>
            <p:ph sz="quarter" idx="4294967295"/>
          </p:nvPr>
        </p:nvPicPr>
        <p:blipFill>
          <a:blip r:embed="rId3"/>
          <a:stretch>
            <a:fillRect/>
          </a:stretch>
        </p:blipFill>
        <p:spPr>
          <a:xfrm>
            <a:off x="1542362" y="1629624"/>
            <a:ext cx="7370763" cy="4924425"/>
          </a:xfrm>
          <a:prstGeom prst="rect">
            <a:avLst/>
          </a:prstGeom>
        </p:spPr>
      </p:pic>
    </p:spTree>
    <p:extLst>
      <p:ext uri="{BB962C8B-B14F-4D97-AF65-F5344CB8AC3E}">
        <p14:creationId xmlns:p14="http://schemas.microsoft.com/office/powerpoint/2010/main" val="2089778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p:txBody>
          <a:bodyPr/>
          <a:lstStyle/>
          <a:p>
            <a:r>
              <a:rPr lang="sv-SE" dirty="0"/>
              <a:t>Kvävets roll för gårdens utsläpp av växthusgaser</a:t>
            </a:r>
          </a:p>
        </p:txBody>
      </p:sp>
      <p:pic>
        <p:nvPicPr>
          <p:cNvPr id="1034" name="Picture 10" title="Fält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 t="-241" r="24771" b="241"/>
          <a:stretch/>
        </p:blipFill>
        <p:spPr bwMode="auto">
          <a:xfrm>
            <a:off x="6965492" y="3429850"/>
            <a:ext cx="1348568" cy="21967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Rak pil 32" title="Pil denitrifikation från gödsel "/>
          <p:cNvCxnSpPr>
            <a:cxnSpLocks noChangeShapeType="1"/>
          </p:cNvCxnSpPr>
          <p:nvPr/>
        </p:nvCxnSpPr>
        <p:spPr bwMode="auto">
          <a:xfrm flipV="1">
            <a:off x="4393970" y="2402070"/>
            <a:ext cx="13351" cy="1151632"/>
          </a:xfrm>
          <a:prstGeom prst="straightConnector1">
            <a:avLst/>
          </a:prstGeom>
          <a:noFill/>
          <a:ln w="76200" algn="ctr">
            <a:solidFill>
              <a:schemeClr val="accent2"/>
            </a:solidFill>
            <a:round/>
            <a:headEnd/>
            <a:tailEnd type="arrow" w="med" len="sm"/>
          </a:ln>
          <a:extLst>
            <a:ext uri="{909E8E84-426E-40DD-AFC4-6F175D3DCCD1}">
              <a14:hiddenFill xmlns:a14="http://schemas.microsoft.com/office/drawing/2010/main">
                <a:noFill/>
              </a14:hiddenFill>
            </a:ext>
          </a:extLst>
        </p:spPr>
      </p:cxnSp>
      <p:sp>
        <p:nvSpPr>
          <p:cNvPr id="22" name="Rektangel 21"/>
          <p:cNvSpPr/>
          <p:nvPr/>
        </p:nvSpPr>
        <p:spPr>
          <a:xfrm>
            <a:off x="3536670" y="1668720"/>
            <a:ext cx="2850761" cy="553998"/>
          </a:xfrm>
          <a:prstGeom prst="rect">
            <a:avLst/>
          </a:prstGeom>
        </p:spPr>
        <p:txBody>
          <a:bodyPr wrap="square">
            <a:spAutoFit/>
          </a:bodyPr>
          <a:lstStyle/>
          <a:p>
            <a:pPr algn="ctr" fontAlgn="base">
              <a:spcBef>
                <a:spcPct val="0"/>
              </a:spcBef>
              <a:spcAft>
                <a:spcPct val="0"/>
              </a:spcAft>
              <a:defRPr/>
            </a:pPr>
            <a:r>
              <a:rPr lang="sv-SE" sz="1500" b="1" kern="0" dirty="0" err="1">
                <a:solidFill>
                  <a:srgbClr val="C00000"/>
                </a:solidFill>
              </a:rPr>
              <a:t>Denitrifikation</a:t>
            </a:r>
            <a:r>
              <a:rPr lang="sv-SE" sz="1500" b="1" kern="0" dirty="0">
                <a:solidFill>
                  <a:srgbClr val="C00000"/>
                </a:solidFill>
              </a:rPr>
              <a:t> från stall, gödsellager och mark</a:t>
            </a:r>
            <a:endParaRPr lang="sv-SE" dirty="0">
              <a:solidFill>
                <a:srgbClr val="C00000"/>
              </a:solidFill>
            </a:endParaRPr>
          </a:p>
        </p:txBody>
      </p:sp>
      <p:pic>
        <p:nvPicPr>
          <p:cNvPr id="1040" name="Picture 16" title="Gödningssäck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4075" y="3382551"/>
            <a:ext cx="1464842" cy="2201058"/>
          </a:xfrm>
          <a:prstGeom prst="rect">
            <a:avLst/>
          </a:prstGeom>
          <a:noFill/>
          <a:extLst>
            <a:ext uri="{909E8E84-426E-40DD-AFC4-6F175D3DCCD1}">
              <a14:hiddenFill xmlns:a14="http://schemas.microsoft.com/office/drawing/2010/main">
                <a:solidFill>
                  <a:srgbClr val="FFFFFF"/>
                </a:solidFill>
              </a14:hiddenFill>
            </a:ext>
          </a:extLst>
        </p:spPr>
      </p:pic>
      <p:cxnSp>
        <p:nvCxnSpPr>
          <p:cNvPr id="6160" name="Rak pil 36" title="pil avgång växthusgaser från minerlagödsel"/>
          <p:cNvCxnSpPr>
            <a:cxnSpLocks noChangeShapeType="1"/>
          </p:cNvCxnSpPr>
          <p:nvPr/>
        </p:nvCxnSpPr>
        <p:spPr bwMode="auto">
          <a:xfrm rot="5400000" flipH="1" flipV="1">
            <a:off x="2161222" y="3083556"/>
            <a:ext cx="589359" cy="1190"/>
          </a:xfrm>
          <a:prstGeom prst="straightConnector1">
            <a:avLst/>
          </a:prstGeom>
          <a:noFill/>
          <a:ln w="111125" algn="ctr">
            <a:solidFill>
              <a:schemeClr val="accent2"/>
            </a:solidFill>
            <a:round/>
            <a:headEnd/>
            <a:tailEnd type="arrow" w="med" len="sm"/>
          </a:ln>
          <a:extLst>
            <a:ext uri="{909E8E84-426E-40DD-AFC4-6F175D3DCCD1}">
              <a14:hiddenFill xmlns:a14="http://schemas.microsoft.com/office/drawing/2010/main">
                <a:noFill/>
              </a14:hiddenFill>
            </a:ext>
          </a:extLst>
        </p:spPr>
      </p:cxnSp>
      <p:sp>
        <p:nvSpPr>
          <p:cNvPr id="36" name="Rektangel 35"/>
          <p:cNvSpPr/>
          <p:nvPr/>
        </p:nvSpPr>
        <p:spPr>
          <a:xfrm>
            <a:off x="1620824" y="2146907"/>
            <a:ext cx="1768079" cy="553998"/>
          </a:xfrm>
          <a:prstGeom prst="rect">
            <a:avLst/>
          </a:prstGeom>
          <a:ln>
            <a:noFill/>
          </a:ln>
        </p:spPr>
        <p:txBody>
          <a:bodyPr>
            <a:spAutoFit/>
          </a:bodyPr>
          <a:lstStyle/>
          <a:p>
            <a:pPr algn="ctr" fontAlgn="base">
              <a:spcBef>
                <a:spcPct val="0"/>
              </a:spcBef>
              <a:spcAft>
                <a:spcPct val="0"/>
              </a:spcAft>
              <a:defRPr/>
            </a:pPr>
            <a:r>
              <a:rPr lang="sv-SE" sz="1500" b="1" kern="0" dirty="0">
                <a:solidFill>
                  <a:srgbClr val="C00000"/>
                </a:solidFill>
              </a:rPr>
              <a:t>Tillverkning av mineralgödsel</a:t>
            </a:r>
            <a:endParaRPr lang="sv-SE" dirty="0">
              <a:solidFill>
                <a:srgbClr val="C00000"/>
              </a:solidFill>
            </a:endParaRPr>
          </a:p>
        </p:txBody>
      </p:sp>
      <p:pic>
        <p:nvPicPr>
          <p:cNvPr id="5" name="Bildobjekt 4" title="Gödselbrunn och ett fält "/>
          <p:cNvPicPr>
            <a:picLocks noChangeAspect="1"/>
          </p:cNvPicPr>
          <p:nvPr/>
        </p:nvPicPr>
        <p:blipFill>
          <a:blip r:embed="rId5"/>
          <a:stretch>
            <a:fillRect/>
          </a:stretch>
        </p:blipFill>
        <p:spPr>
          <a:xfrm>
            <a:off x="3469646" y="3429000"/>
            <a:ext cx="3297607" cy="2198405"/>
          </a:xfrm>
          <a:prstGeom prst="rect">
            <a:avLst/>
          </a:prstGeom>
        </p:spPr>
      </p:pic>
      <p:cxnSp>
        <p:nvCxnSpPr>
          <p:cNvPr id="6157" name="Rak pil 32" title="Pil mark till denitrifikation. "/>
          <p:cNvCxnSpPr>
            <a:cxnSpLocks noChangeShapeType="1"/>
          </p:cNvCxnSpPr>
          <p:nvPr/>
        </p:nvCxnSpPr>
        <p:spPr bwMode="auto">
          <a:xfrm flipH="1" flipV="1">
            <a:off x="5039438" y="2402070"/>
            <a:ext cx="1146755" cy="2418362"/>
          </a:xfrm>
          <a:prstGeom prst="straightConnector1">
            <a:avLst/>
          </a:prstGeom>
          <a:noFill/>
          <a:ln w="139700" algn="ctr">
            <a:solidFill>
              <a:schemeClr val="accent2"/>
            </a:solidFill>
            <a:round/>
            <a:headEnd/>
            <a:tailEnd type="arrow" w="med" len="sm"/>
          </a:ln>
          <a:extLst>
            <a:ext uri="{909E8E84-426E-40DD-AFC4-6F175D3DCCD1}">
              <a14:hiddenFill xmlns:a14="http://schemas.microsoft.com/office/drawing/2010/main">
                <a:noFill/>
              </a14:hiddenFill>
            </a:ext>
          </a:extLst>
        </p:spPr>
      </p:cxnSp>
      <p:sp>
        <p:nvSpPr>
          <p:cNvPr id="3" name="Uppåtböjd pil 2" title="Pil utlakning från marken "/>
          <p:cNvSpPr/>
          <p:nvPr/>
        </p:nvSpPr>
        <p:spPr>
          <a:xfrm rot="19957231">
            <a:off x="7737506" y="5202609"/>
            <a:ext cx="1940867" cy="762000"/>
          </a:xfrm>
          <a:prstGeom prst="curvedUp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sp>
        <p:nvSpPr>
          <p:cNvPr id="32" name="textruta 31"/>
          <p:cNvSpPr txBox="1"/>
          <p:nvPr/>
        </p:nvSpPr>
        <p:spPr>
          <a:xfrm rot="19489358">
            <a:off x="8428773" y="5594274"/>
            <a:ext cx="1934867" cy="300082"/>
          </a:xfrm>
          <a:prstGeom prst="rect">
            <a:avLst/>
          </a:prstGeom>
          <a:noFill/>
        </p:spPr>
        <p:txBody>
          <a:bodyPr wrap="square" rtlCol="0">
            <a:spAutoFit/>
          </a:bodyPr>
          <a:lstStyle/>
          <a:p>
            <a:r>
              <a:rPr lang="sv-SE" sz="1350" dirty="0"/>
              <a:t>Utlakning</a:t>
            </a:r>
          </a:p>
        </p:txBody>
      </p:sp>
      <p:sp>
        <p:nvSpPr>
          <p:cNvPr id="4" name="Vänsterböjd pil 3" title="PIl ammoniakavgång från gödsellager"/>
          <p:cNvSpPr/>
          <p:nvPr/>
        </p:nvSpPr>
        <p:spPr>
          <a:xfrm rot="17013611">
            <a:off x="7078723" y="1567883"/>
            <a:ext cx="1120498" cy="3308323"/>
          </a:xfrm>
          <a:prstGeom prst="curvedLef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sp>
        <p:nvSpPr>
          <p:cNvPr id="8" name="textruta 7" title="Ammoniakavgång pil från fält och stallgödselbrunn "/>
          <p:cNvSpPr txBox="1"/>
          <p:nvPr/>
        </p:nvSpPr>
        <p:spPr>
          <a:xfrm rot="811427">
            <a:off x="7230251" y="2444007"/>
            <a:ext cx="1934867" cy="300082"/>
          </a:xfrm>
          <a:prstGeom prst="rect">
            <a:avLst/>
          </a:prstGeom>
          <a:noFill/>
        </p:spPr>
        <p:txBody>
          <a:bodyPr wrap="square" rtlCol="0">
            <a:spAutoFit/>
          </a:bodyPr>
          <a:lstStyle/>
          <a:p>
            <a:r>
              <a:rPr lang="sv-SE" sz="1350" dirty="0"/>
              <a:t>Ammoniakavgång</a:t>
            </a:r>
          </a:p>
        </p:txBody>
      </p:sp>
      <p:sp>
        <p:nvSpPr>
          <p:cNvPr id="2" name="textruta 1" title="Anrikning på annan plats"/>
          <p:cNvSpPr txBox="1"/>
          <p:nvPr/>
        </p:nvSpPr>
        <p:spPr>
          <a:xfrm>
            <a:off x="8601881" y="4165930"/>
            <a:ext cx="1143000" cy="507831"/>
          </a:xfrm>
          <a:prstGeom prst="rect">
            <a:avLst/>
          </a:prstGeom>
          <a:noFill/>
        </p:spPr>
        <p:txBody>
          <a:bodyPr wrap="square" rtlCol="0">
            <a:spAutoFit/>
          </a:bodyPr>
          <a:lstStyle/>
          <a:p>
            <a:r>
              <a:rPr lang="sv-SE" sz="1350" dirty="0"/>
              <a:t>Anrikning på annan plats</a:t>
            </a:r>
          </a:p>
        </p:txBody>
      </p:sp>
      <p:cxnSp>
        <p:nvCxnSpPr>
          <p:cNvPr id="26" name="Rak pil 32" title="Deni"/>
          <p:cNvCxnSpPr>
            <a:cxnSpLocks noChangeShapeType="1"/>
          </p:cNvCxnSpPr>
          <p:nvPr/>
        </p:nvCxnSpPr>
        <p:spPr bwMode="auto">
          <a:xfrm flipV="1">
            <a:off x="9636847" y="3426576"/>
            <a:ext cx="216068" cy="657926"/>
          </a:xfrm>
          <a:prstGeom prst="straightConnector1">
            <a:avLst/>
          </a:prstGeom>
          <a:noFill/>
          <a:ln w="76200" algn="ctr">
            <a:solidFill>
              <a:schemeClr val="accent2"/>
            </a:solidFill>
            <a:round/>
            <a:headEnd/>
            <a:tailEnd type="arrow" w="med" len="sm"/>
          </a:ln>
          <a:extLst>
            <a:ext uri="{909E8E84-426E-40DD-AFC4-6F175D3DCCD1}">
              <a14:hiddenFill xmlns:a14="http://schemas.microsoft.com/office/drawing/2010/main">
                <a:noFill/>
              </a14:hiddenFill>
            </a:ext>
          </a:extLst>
        </p:spPr>
      </p:cxnSp>
      <p:sp>
        <p:nvSpPr>
          <p:cNvPr id="28" name="Rektangel 27" title="Denitrifikation "/>
          <p:cNvSpPr/>
          <p:nvPr/>
        </p:nvSpPr>
        <p:spPr>
          <a:xfrm>
            <a:off x="9398200" y="2979944"/>
            <a:ext cx="1754389" cy="323165"/>
          </a:xfrm>
          <a:prstGeom prst="rect">
            <a:avLst/>
          </a:prstGeom>
        </p:spPr>
        <p:txBody>
          <a:bodyPr wrap="square">
            <a:spAutoFit/>
          </a:bodyPr>
          <a:lstStyle/>
          <a:p>
            <a:pPr algn="ctr" fontAlgn="base">
              <a:spcBef>
                <a:spcPct val="0"/>
              </a:spcBef>
              <a:spcAft>
                <a:spcPct val="0"/>
              </a:spcAft>
              <a:defRPr/>
            </a:pPr>
            <a:r>
              <a:rPr lang="sv-SE" sz="1500" b="1" kern="0" dirty="0" err="1">
                <a:solidFill>
                  <a:srgbClr val="C00000"/>
                </a:solidFill>
              </a:rPr>
              <a:t>Denitrifikation</a:t>
            </a:r>
            <a:endParaRPr lang="sv-SE" dirty="0">
              <a:solidFill>
                <a:srgbClr val="C00000"/>
              </a:solidFill>
            </a:endParaRPr>
          </a:p>
        </p:txBody>
      </p:sp>
    </p:spTree>
    <p:extLst>
      <p:ext uri="{BB962C8B-B14F-4D97-AF65-F5344CB8AC3E}">
        <p14:creationId xmlns:p14="http://schemas.microsoft.com/office/powerpoint/2010/main" val="277659328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p:cNvSpPr>
            <a:spLocks noGrp="1"/>
          </p:cNvSpPr>
          <p:nvPr>
            <p:ph type="title"/>
          </p:nvPr>
        </p:nvSpPr>
        <p:spPr>
          <a:xfrm>
            <a:off x="2227912" y="125333"/>
            <a:ext cx="7923213" cy="1143000"/>
          </a:xfrm>
        </p:spPr>
        <p:txBody>
          <a:bodyPr/>
          <a:lstStyle/>
          <a:p>
            <a:pPr eaLnBrk="1" hangingPunct="1"/>
            <a:r>
              <a:rPr lang="sv-SE" dirty="0"/>
              <a:t>Lustgas från stallgödsel</a:t>
            </a:r>
          </a:p>
        </p:txBody>
      </p:sp>
      <p:pic>
        <p:nvPicPr>
          <p:cNvPr id="5122" name="Picture 2" title="Gödselbrun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5600" y="3828423"/>
            <a:ext cx="3096146" cy="247691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pil 10" title="Pil lustgasavgång från gödsellager"/>
          <p:cNvCxnSpPr/>
          <p:nvPr/>
        </p:nvCxnSpPr>
        <p:spPr>
          <a:xfrm flipV="1">
            <a:off x="4103467" y="3024313"/>
            <a:ext cx="479646" cy="1516354"/>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3359721" y="1236899"/>
            <a:ext cx="4464050" cy="1723549"/>
          </a:xfrm>
          <a:prstGeom prst="rect">
            <a:avLst/>
          </a:prstGeom>
          <a:noFill/>
        </p:spPr>
        <p:txBody>
          <a:bodyPr>
            <a:spAutoFit/>
          </a:bodyPr>
          <a:lstStyle/>
          <a:p>
            <a:pPr>
              <a:defRPr/>
            </a:pPr>
            <a:r>
              <a:rPr lang="sv-SE" sz="2000" b="1" dirty="0">
                <a:solidFill>
                  <a:srgbClr val="C00000"/>
                </a:solidFill>
              </a:rPr>
              <a:t>Lustgas: </a:t>
            </a:r>
            <a:r>
              <a:rPr lang="sv-SE" sz="1600" b="1" dirty="0">
                <a:solidFill>
                  <a:srgbClr val="C00000"/>
                </a:solidFill>
              </a:rPr>
              <a:t>Gynnas vid omväxlande syrefria och syrerika zoner</a:t>
            </a:r>
          </a:p>
          <a:p>
            <a:pPr>
              <a:defRPr/>
            </a:pPr>
            <a:endParaRPr lang="sv-SE" sz="1600" b="1" dirty="0">
              <a:solidFill>
                <a:srgbClr val="006330"/>
              </a:solidFill>
            </a:endParaRPr>
          </a:p>
          <a:p>
            <a:pPr marL="180975" indent="-180975">
              <a:buFontTx/>
              <a:buChar char="-"/>
              <a:defRPr/>
            </a:pPr>
            <a:r>
              <a:rPr lang="sv-SE" b="1" dirty="0"/>
              <a:t>Tillgång till kväve och kol</a:t>
            </a:r>
          </a:p>
          <a:p>
            <a:pPr marL="180975" indent="-180975">
              <a:buFontTx/>
              <a:buChar char="-"/>
              <a:defRPr/>
            </a:pPr>
            <a:r>
              <a:rPr lang="sv-SE" b="1" dirty="0"/>
              <a:t>Temperatur (hög temp gynnsamt)</a:t>
            </a:r>
          </a:p>
          <a:p>
            <a:pPr marL="180975" indent="-180975">
              <a:buFontTx/>
              <a:buChar char="-"/>
              <a:defRPr/>
            </a:pPr>
            <a:r>
              <a:rPr lang="sv-SE" b="1" dirty="0"/>
              <a:t>Lagringstid</a:t>
            </a:r>
          </a:p>
        </p:txBody>
      </p:sp>
      <p:cxnSp>
        <p:nvCxnSpPr>
          <p:cNvPr id="17" name="Rak pil 16" title="Pil ammoniakförluster stallgödsel"/>
          <p:cNvCxnSpPr>
            <a:endCxn id="21" idx="1"/>
          </p:cNvCxnSpPr>
          <p:nvPr/>
        </p:nvCxnSpPr>
        <p:spPr>
          <a:xfrm flipV="1">
            <a:off x="4583114" y="3824288"/>
            <a:ext cx="1728787" cy="684212"/>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6311901" y="3500438"/>
            <a:ext cx="3636963" cy="646112"/>
          </a:xfrm>
          <a:prstGeom prst="rect">
            <a:avLst/>
          </a:prstGeom>
          <a:noFill/>
        </p:spPr>
        <p:txBody>
          <a:bodyPr>
            <a:spAutoFit/>
          </a:bodyPr>
          <a:lstStyle/>
          <a:p>
            <a:pPr>
              <a:defRPr/>
            </a:pPr>
            <a:r>
              <a:rPr lang="sv-SE" b="1" dirty="0">
                <a:solidFill>
                  <a:srgbClr val="006330"/>
                </a:solidFill>
                <a:latin typeface="+mj-lt"/>
              </a:rPr>
              <a:t>Ammoniak </a:t>
            </a:r>
            <a:r>
              <a:rPr lang="sv-SE" b="1" dirty="0">
                <a:solidFill>
                  <a:srgbClr val="006330"/>
                </a:solidFill>
                <a:latin typeface="+mj-lt"/>
                <a:sym typeface="Wingdings" pitchFamily="2" charset="2"/>
              </a:rPr>
              <a:t></a:t>
            </a:r>
            <a:r>
              <a:rPr lang="sv-SE" dirty="0">
                <a:solidFill>
                  <a:srgbClr val="006330"/>
                </a:solidFill>
                <a:latin typeface="+mj-lt"/>
                <a:sym typeface="Wingdings" pitchFamily="2" charset="2"/>
              </a:rPr>
              <a:t> indirekta lustgasemissioner</a:t>
            </a:r>
            <a:r>
              <a:rPr lang="sv-SE" dirty="0">
                <a:solidFill>
                  <a:srgbClr val="006330"/>
                </a:solidFill>
                <a:latin typeface="+mj-lt"/>
              </a:rPr>
              <a:t> </a:t>
            </a:r>
            <a:endParaRPr lang="sv-SE" sz="1400" dirty="0">
              <a:solidFill>
                <a:srgbClr val="006330"/>
              </a:solidFill>
              <a:latin typeface="+mj-lt"/>
            </a:endParaRPr>
          </a:p>
        </p:txBody>
      </p:sp>
      <p:sp>
        <p:nvSpPr>
          <p:cNvPr id="29" name="Rektangel 28"/>
          <p:cNvSpPr>
            <a:spLocks noChangeArrowheads="1"/>
          </p:cNvSpPr>
          <p:nvPr/>
        </p:nvSpPr>
        <p:spPr bwMode="auto">
          <a:xfrm>
            <a:off x="6189518" y="4254375"/>
            <a:ext cx="4068763" cy="1384300"/>
          </a:xfrm>
          <a:prstGeom prst="rect">
            <a:avLst/>
          </a:prstGeom>
          <a:noFill/>
          <a:ln w="9525">
            <a:noFill/>
            <a:miter lim="800000"/>
            <a:headEnd/>
            <a:tailEnd/>
          </a:ln>
        </p:spPr>
        <p:txBody>
          <a:bodyPr>
            <a:spAutoFit/>
          </a:bodyPr>
          <a:lstStyle/>
          <a:p>
            <a:pPr>
              <a:spcBef>
                <a:spcPts val="1800"/>
              </a:spcBef>
              <a:buFont typeface="Wingdings" pitchFamily="2" charset="2"/>
              <a:buChar char="à"/>
              <a:defRPr/>
            </a:pPr>
            <a:r>
              <a:rPr lang="sv-SE" b="1" dirty="0">
                <a:latin typeface="+mj-lt"/>
                <a:sym typeface="Wingdings" pitchFamily="2" charset="2"/>
              </a:rPr>
              <a:t>Flytgödsel ger mer metan</a:t>
            </a:r>
          </a:p>
          <a:p>
            <a:pPr>
              <a:spcBef>
                <a:spcPts val="1800"/>
              </a:spcBef>
              <a:buFont typeface="Wingdings" pitchFamily="2" charset="2"/>
              <a:buChar char="à"/>
              <a:defRPr/>
            </a:pPr>
            <a:r>
              <a:rPr lang="sv-SE" b="1" dirty="0">
                <a:latin typeface="+mj-lt"/>
                <a:sym typeface="Wingdings" pitchFamily="2" charset="2"/>
              </a:rPr>
              <a:t>Fastgödsel ger mer lustgas</a:t>
            </a:r>
          </a:p>
          <a:p>
            <a:pPr>
              <a:spcBef>
                <a:spcPts val="1800"/>
              </a:spcBef>
              <a:buFont typeface="Wingdings" pitchFamily="2" charset="2"/>
              <a:buChar char="à"/>
              <a:defRPr/>
            </a:pPr>
            <a:r>
              <a:rPr lang="sv-SE" b="1" dirty="0">
                <a:latin typeface="+mj-lt"/>
                <a:sym typeface="Wingdings" pitchFamily="2" charset="2"/>
              </a:rPr>
              <a:t>Djupströ ger metan och lustgas</a:t>
            </a:r>
            <a:endParaRPr lang="sv-SE" b="1" dirty="0">
              <a:latin typeface="+mj-lt"/>
            </a:endParaRPr>
          </a:p>
        </p:txBody>
      </p:sp>
    </p:spTree>
    <p:extLst>
      <p:ext uri="{BB962C8B-B14F-4D97-AF65-F5344CB8AC3E}">
        <p14:creationId xmlns:p14="http://schemas.microsoft.com/office/powerpoint/2010/main" val="45147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B3B26CE7-549C-FFA0-C0F1-9116E0489024}"/>
              </a:ext>
            </a:extLst>
          </p:cNvPr>
          <p:cNvSpPr>
            <a:spLocks noGrp="1"/>
          </p:cNvSpPr>
          <p:nvPr>
            <p:ph type="sldNum" sz="quarter" idx="14"/>
          </p:nvPr>
        </p:nvSpPr>
        <p:spPr/>
        <p:txBody>
          <a:bodyPr/>
          <a:lstStyle/>
          <a:p>
            <a:fld id="{873EB259-4CFD-4D03-8D50-B89672399120}" type="slidenum">
              <a:rPr lang="sv-SE" smtClean="0"/>
              <a:pPr/>
              <a:t>19</a:t>
            </a:fld>
            <a:endParaRPr lang="sv-SE" dirty="0"/>
          </a:p>
        </p:txBody>
      </p:sp>
      <p:sp>
        <p:nvSpPr>
          <p:cNvPr id="4" name="Rubrik 3">
            <a:extLst>
              <a:ext uri="{FF2B5EF4-FFF2-40B4-BE49-F238E27FC236}">
                <a16:creationId xmlns:a16="http://schemas.microsoft.com/office/drawing/2014/main" id="{8E754DC8-5C2F-1490-7658-B1492BBA9A19}"/>
              </a:ext>
            </a:extLst>
          </p:cNvPr>
          <p:cNvSpPr>
            <a:spLocks noGrp="1"/>
          </p:cNvSpPr>
          <p:nvPr>
            <p:ph type="title"/>
          </p:nvPr>
        </p:nvSpPr>
        <p:spPr>
          <a:xfrm>
            <a:off x="1781872" y="161207"/>
            <a:ext cx="8280000" cy="1165138"/>
          </a:xfrm>
        </p:spPr>
        <p:txBody>
          <a:bodyPr/>
          <a:lstStyle/>
          <a:p>
            <a:r>
              <a:rPr lang="sv-SE" altLang="sv-SE" sz="2400" dirty="0"/>
              <a:t>Skillnad i växthusgasutsläpp för mineralgödsel beroende på produktionssätt </a:t>
            </a:r>
            <a:endParaRPr lang="sv-SE" sz="2400" dirty="0"/>
          </a:p>
        </p:txBody>
      </p:sp>
      <p:graphicFrame>
        <p:nvGraphicFramePr>
          <p:cNvPr id="5" name="Platshållare för innehåll 4" title="Skilland i växthusgas utsläpp för olika typer av mineralgödsel ">
            <a:extLst>
              <a:ext uri="{FF2B5EF4-FFF2-40B4-BE49-F238E27FC236}">
                <a16:creationId xmlns:a16="http://schemas.microsoft.com/office/drawing/2014/main" id="{4B82DDE2-A3B1-8927-0546-856C100DE5E3}"/>
              </a:ext>
            </a:extLst>
          </p:cNvPr>
          <p:cNvGraphicFramePr>
            <a:graphicFrameLocks noGrp="1"/>
          </p:cNvGraphicFramePr>
          <p:nvPr>
            <p:ph sz="quarter" idx="13"/>
            <p:extLst>
              <p:ext uri="{D42A27DB-BD31-4B8C-83A1-F6EECF244321}">
                <p14:modId xmlns:p14="http://schemas.microsoft.com/office/powerpoint/2010/main" val="176396744"/>
              </p:ext>
            </p:extLst>
          </p:nvPr>
        </p:nvGraphicFramePr>
        <p:xfrm>
          <a:off x="1176337" y="1619480"/>
          <a:ext cx="9003249" cy="41574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ruta 14">
            <a:extLst>
              <a:ext uri="{FF2B5EF4-FFF2-40B4-BE49-F238E27FC236}">
                <a16:creationId xmlns:a16="http://schemas.microsoft.com/office/drawing/2014/main" id="{3B293573-ED44-0182-1C28-829BB418D984}"/>
              </a:ext>
            </a:extLst>
          </p:cNvPr>
          <p:cNvSpPr txBox="1">
            <a:spLocks noChangeArrowheads="1"/>
          </p:cNvSpPr>
          <p:nvPr/>
        </p:nvSpPr>
        <p:spPr bwMode="auto">
          <a:xfrm>
            <a:off x="6335462" y="6070048"/>
            <a:ext cx="3455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sv-SE" sz="1600" i="1" dirty="0">
                <a:solidFill>
                  <a:srgbClr val="004165"/>
                </a:solidFill>
                <a:latin typeface="Helvetica" panose="020B0604020202020204" pitchFamily="34" charset="0"/>
              </a:rPr>
              <a:t>* Yaras garanti klimatavtryck</a:t>
            </a:r>
          </a:p>
        </p:txBody>
      </p:sp>
    </p:spTree>
    <p:extLst>
      <p:ext uri="{BB962C8B-B14F-4D97-AF65-F5344CB8AC3E}">
        <p14:creationId xmlns:p14="http://schemas.microsoft.com/office/powerpoint/2010/main" val="4271141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6338" y="320160"/>
            <a:ext cx="8280000" cy="516920"/>
          </a:xfrm>
        </p:spPr>
        <p:txBody>
          <a:bodyPr/>
          <a:lstStyle/>
          <a:p>
            <a:r>
              <a:rPr lang="sv-SE" sz="2800" dirty="0"/>
              <a:t>Flöden in och ut från gården </a:t>
            </a:r>
          </a:p>
        </p:txBody>
      </p:sp>
      <p:pic>
        <p:nvPicPr>
          <p:cNvPr id="10245" name="Picture 21" title="Dekorativ bild på gård "/>
          <p:cNvPicPr>
            <a:picLocks noChangeAspect="1" noChangeArrowheads="1"/>
          </p:cNvPicPr>
          <p:nvPr/>
        </p:nvPicPr>
        <p:blipFill>
          <a:blip r:embed="rId2">
            <a:extLst>
              <a:ext uri="{28A0092B-C50C-407E-A947-70E740481C1C}">
                <a14:useLocalDpi xmlns:a14="http://schemas.microsoft.com/office/drawing/2010/main" val="0"/>
              </a:ext>
            </a:extLst>
          </a:blip>
          <a:srcRect l="32813" t="28125" r="25781" b="23958"/>
          <a:stretch>
            <a:fillRect/>
          </a:stretch>
        </p:blipFill>
        <p:spPr bwMode="auto">
          <a:xfrm>
            <a:off x="4267200" y="2076474"/>
            <a:ext cx="3733800" cy="3240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AutoShape 23" descr="Hur mycket kväve, fosfor och kalium som kommer in till gården i kg/ha. "/>
          <p:cNvSpPr>
            <a:spLocks noChangeArrowheads="1"/>
          </p:cNvSpPr>
          <p:nvPr/>
        </p:nvSpPr>
        <p:spPr bwMode="auto">
          <a:xfrm>
            <a:off x="2057400" y="3012723"/>
            <a:ext cx="2057400" cy="1295400"/>
          </a:xfrm>
          <a:prstGeom prst="rightArrow">
            <a:avLst>
              <a:gd name="adj1" fmla="val 100000"/>
              <a:gd name="adj2" fmla="val 42154"/>
            </a:avLst>
          </a:prstGeom>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sv-SE" altLang="sv-SE" sz="1600" b="1" dirty="0">
                <a:latin typeface="+mn-lt"/>
              </a:rPr>
              <a:t>Produkter in</a:t>
            </a:r>
          </a:p>
          <a:p>
            <a:r>
              <a:rPr lang="sv-SE" altLang="sv-SE" sz="1600" b="1" dirty="0">
                <a:latin typeface="+mn-lt"/>
              </a:rPr>
              <a:t>N:     kg/ha</a:t>
            </a:r>
          </a:p>
          <a:p>
            <a:r>
              <a:rPr lang="sv-SE" altLang="sv-SE" sz="1600" b="1" dirty="0">
                <a:latin typeface="+mn-lt"/>
              </a:rPr>
              <a:t>P:     kg/ha</a:t>
            </a:r>
          </a:p>
          <a:p>
            <a:r>
              <a:rPr lang="sv-SE" altLang="sv-SE" sz="1600" b="1" dirty="0">
                <a:latin typeface="+mn-lt"/>
              </a:rPr>
              <a:t>K:     kg/ha</a:t>
            </a:r>
          </a:p>
        </p:txBody>
      </p:sp>
      <p:sp>
        <p:nvSpPr>
          <p:cNvPr id="10246" name="AutoShape 22" descr="Hur mycket kväve som kommer in till gården via kvävenedfall " title="Kvävenedfall"/>
          <p:cNvSpPr>
            <a:spLocks noChangeArrowheads="1"/>
          </p:cNvSpPr>
          <p:nvPr/>
        </p:nvSpPr>
        <p:spPr bwMode="auto">
          <a:xfrm>
            <a:off x="2051050" y="2302136"/>
            <a:ext cx="2057400" cy="609600"/>
          </a:xfrm>
          <a:prstGeom prst="rightArrow">
            <a:avLst>
              <a:gd name="adj1" fmla="val 100000"/>
              <a:gd name="adj2" fmla="val 89578"/>
            </a:avLst>
          </a:prstGeom>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sv-SE" altLang="sv-SE" sz="1600" b="1" dirty="0">
                <a:solidFill>
                  <a:schemeClr val="bg1"/>
                </a:solidFill>
                <a:latin typeface="+mn-lt"/>
              </a:rPr>
              <a:t>Kvävenedfall</a:t>
            </a:r>
            <a:br>
              <a:rPr lang="sv-SE" altLang="sv-SE" sz="1600" b="1" dirty="0">
                <a:solidFill>
                  <a:schemeClr val="bg1"/>
                </a:solidFill>
                <a:latin typeface="+mn-lt"/>
              </a:rPr>
            </a:br>
            <a:r>
              <a:rPr lang="sv-SE" altLang="sv-SE" sz="1600" b="1" dirty="0">
                <a:solidFill>
                  <a:schemeClr val="bg1"/>
                </a:solidFill>
                <a:latin typeface="+mn-lt"/>
              </a:rPr>
              <a:t>kg N/ha</a:t>
            </a:r>
          </a:p>
        </p:txBody>
      </p:sp>
      <p:sp>
        <p:nvSpPr>
          <p:cNvPr id="10248" name="AutoShape 24" descr="Hur mycket kväve som kommer in till gården via kvävefixering " title="Kvävefixering "/>
          <p:cNvSpPr>
            <a:spLocks noChangeArrowheads="1"/>
          </p:cNvSpPr>
          <p:nvPr/>
        </p:nvSpPr>
        <p:spPr bwMode="auto">
          <a:xfrm>
            <a:off x="2051050" y="4397567"/>
            <a:ext cx="2057400" cy="609600"/>
          </a:xfrm>
          <a:prstGeom prst="rightArrow">
            <a:avLst>
              <a:gd name="adj1" fmla="val 100000"/>
              <a:gd name="adj2" fmla="val 89578"/>
            </a:avLst>
          </a:prstGeom>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shade val="50000"/>
            </a:schemeClr>
          </a:lnRef>
          <a:fillRef idx="1">
            <a:schemeClr val="accent3"/>
          </a:fillRef>
          <a:effectRef idx="0">
            <a:schemeClr val="accent3"/>
          </a:effectRef>
          <a:fontRef idx="minor">
            <a:schemeClr val="lt1"/>
          </a:fontRef>
        </p:style>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sv-SE" altLang="sv-SE" sz="1600" b="1" dirty="0">
                <a:solidFill>
                  <a:schemeClr val="bg1"/>
                </a:solidFill>
                <a:latin typeface="+mn-lt"/>
              </a:rPr>
              <a:t>Kvävefixering</a:t>
            </a:r>
          </a:p>
          <a:p>
            <a:r>
              <a:rPr lang="sv-SE" altLang="sv-SE" sz="1600" b="1" dirty="0">
                <a:solidFill>
                  <a:schemeClr val="bg1"/>
                </a:solidFill>
                <a:latin typeface="+mn-lt"/>
              </a:rPr>
              <a:t>kg N/ha</a:t>
            </a:r>
          </a:p>
        </p:txBody>
      </p:sp>
      <p:sp>
        <p:nvSpPr>
          <p:cNvPr id="10249" name="AutoShape 25" descr="Hur mycket kväve, fosfor och kalium som går ut från gården i kg/ha. " title="Pil ut från gården"/>
          <p:cNvSpPr>
            <a:spLocks noChangeArrowheads="1"/>
          </p:cNvSpPr>
          <p:nvPr/>
        </p:nvSpPr>
        <p:spPr bwMode="auto">
          <a:xfrm>
            <a:off x="8153400" y="3012723"/>
            <a:ext cx="2057400" cy="1295400"/>
          </a:xfrm>
          <a:prstGeom prst="rightArrow">
            <a:avLst>
              <a:gd name="adj1" fmla="val 100000"/>
              <a:gd name="adj2" fmla="val 42154"/>
            </a:avLst>
          </a:prstGeom>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sv-SE" altLang="sv-SE" sz="1600" b="1" dirty="0">
                <a:latin typeface="+mn-lt"/>
              </a:rPr>
              <a:t>Produkter ut</a:t>
            </a:r>
          </a:p>
          <a:p>
            <a:r>
              <a:rPr lang="sv-SE" altLang="sv-SE" sz="1600" b="1" dirty="0">
                <a:latin typeface="+mn-lt"/>
              </a:rPr>
              <a:t>N:     kg/ha</a:t>
            </a:r>
          </a:p>
          <a:p>
            <a:r>
              <a:rPr lang="sv-SE" altLang="sv-SE" sz="1600" b="1" dirty="0">
                <a:latin typeface="+mn-lt"/>
              </a:rPr>
              <a:t>P:     kg/ha</a:t>
            </a:r>
          </a:p>
          <a:p>
            <a:r>
              <a:rPr lang="sv-SE" altLang="sv-SE" sz="1600" b="1" dirty="0">
                <a:latin typeface="+mn-lt"/>
              </a:rPr>
              <a:t>K:     kg/ha</a:t>
            </a:r>
          </a:p>
        </p:txBody>
      </p:sp>
      <p:sp>
        <p:nvSpPr>
          <p:cNvPr id="10269" name="AutoShape 45"/>
          <p:cNvSpPr>
            <a:spLocks noChangeArrowheads="1"/>
          </p:cNvSpPr>
          <p:nvPr/>
        </p:nvSpPr>
        <p:spPr bwMode="auto">
          <a:xfrm>
            <a:off x="4419600" y="966525"/>
            <a:ext cx="1295400" cy="1066800"/>
          </a:xfrm>
          <a:prstGeom prst="upArrow">
            <a:avLst>
              <a:gd name="adj1" fmla="val 100000"/>
              <a:gd name="adj2" fmla="val 28597"/>
            </a:avLst>
          </a:prstGeom>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solidFill>
                  <a:schemeClr val="bg1"/>
                </a:solidFill>
                <a:latin typeface="+mn-lt"/>
              </a:rPr>
              <a:t>Ammoniak-</a:t>
            </a:r>
          </a:p>
          <a:p>
            <a:pPr algn="ctr"/>
            <a:r>
              <a:rPr lang="sv-SE" altLang="sv-SE" sz="1600" b="1" dirty="0">
                <a:solidFill>
                  <a:schemeClr val="bg1"/>
                </a:solidFill>
                <a:latin typeface="+mn-lt"/>
              </a:rPr>
              <a:t>avgång</a:t>
            </a:r>
          </a:p>
          <a:p>
            <a:pPr algn="ctr"/>
            <a:r>
              <a:rPr lang="sv-SE" altLang="sv-SE" sz="1600" b="1" dirty="0">
                <a:solidFill>
                  <a:schemeClr val="bg1"/>
                </a:solidFill>
                <a:latin typeface="+mn-lt"/>
              </a:rPr>
              <a:t>kg N/ha</a:t>
            </a:r>
          </a:p>
        </p:txBody>
      </p:sp>
      <p:sp>
        <p:nvSpPr>
          <p:cNvPr id="10270" name="AutoShape 46"/>
          <p:cNvSpPr>
            <a:spLocks noChangeArrowheads="1"/>
          </p:cNvSpPr>
          <p:nvPr/>
        </p:nvSpPr>
        <p:spPr bwMode="auto">
          <a:xfrm>
            <a:off x="5932583" y="945410"/>
            <a:ext cx="1143000" cy="1066800"/>
          </a:xfrm>
          <a:prstGeom prst="upArrow">
            <a:avLst>
              <a:gd name="adj1" fmla="val 100000"/>
              <a:gd name="adj2" fmla="val 28597"/>
            </a:avLst>
          </a:prstGeom>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4">
              <a:shade val="50000"/>
            </a:schemeClr>
          </a:lnRef>
          <a:fillRef idx="1">
            <a:schemeClr val="accent4"/>
          </a:fillRef>
          <a:effectRef idx="0">
            <a:schemeClr val="accent4"/>
          </a:effectRef>
          <a:fontRef idx="minor">
            <a:schemeClr val="lt1"/>
          </a:fontRef>
        </p:style>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err="1">
                <a:latin typeface="+mn-lt"/>
              </a:rPr>
              <a:t>Denitri</a:t>
            </a:r>
            <a:r>
              <a:rPr lang="sv-SE" altLang="sv-SE" sz="1600" b="1" dirty="0">
                <a:latin typeface="+mn-lt"/>
              </a:rPr>
              <a:t>-</a:t>
            </a:r>
          </a:p>
          <a:p>
            <a:pPr algn="ctr"/>
            <a:r>
              <a:rPr lang="sv-SE" altLang="sv-SE" sz="1600" b="1" dirty="0" err="1">
                <a:latin typeface="+mn-lt"/>
              </a:rPr>
              <a:t>fikation</a:t>
            </a:r>
            <a:endParaRPr lang="sv-SE" altLang="sv-SE" sz="1600" b="1" dirty="0">
              <a:latin typeface="+mn-lt"/>
            </a:endParaRPr>
          </a:p>
          <a:p>
            <a:pPr algn="ctr"/>
            <a:r>
              <a:rPr lang="sv-SE" altLang="sv-SE" sz="1600" b="1" dirty="0">
                <a:latin typeface="+mn-lt"/>
              </a:rPr>
              <a:t> kg N/ha</a:t>
            </a:r>
          </a:p>
        </p:txBody>
      </p:sp>
      <p:sp>
        <p:nvSpPr>
          <p:cNvPr id="10271" name="AutoShape 47" descr="Hur mycket kväve som försvinner från gården via utlakning" title="Utlakning "/>
          <p:cNvSpPr>
            <a:spLocks noChangeArrowheads="1"/>
          </p:cNvSpPr>
          <p:nvPr/>
        </p:nvSpPr>
        <p:spPr bwMode="auto">
          <a:xfrm>
            <a:off x="4419600" y="5413876"/>
            <a:ext cx="1066800" cy="1371600"/>
          </a:xfrm>
          <a:prstGeom prst="downArrow">
            <a:avLst>
              <a:gd name="adj1" fmla="val 100000"/>
              <a:gd name="adj2" fmla="val 33815"/>
            </a:avLst>
          </a:prstGeom>
          <a:solidFill>
            <a:srgbClr val="F68F61"/>
          </a:solidFill>
          <a:ln>
            <a:solidFill>
              <a:srgbClr val="F68F61"/>
            </a:solidFill>
            <a:headEnd type="none" w="sm" len="sm"/>
            <a:tailEnd type="none" w="sm" len="sm"/>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n-lt"/>
              </a:rPr>
              <a:t>Utlakning</a:t>
            </a:r>
          </a:p>
          <a:p>
            <a:pPr algn="ctr"/>
            <a:r>
              <a:rPr lang="sv-SE" altLang="sv-SE" sz="1600" b="1" dirty="0">
                <a:latin typeface="+mn-lt"/>
              </a:rPr>
              <a:t>kg N/ha</a:t>
            </a:r>
          </a:p>
        </p:txBody>
      </p:sp>
      <p:sp>
        <p:nvSpPr>
          <p:cNvPr id="10272" name="AutoShape 48" descr="Hur mycket kväve som försvinner från gården via mullbildning" title="Mullbildning "/>
          <p:cNvSpPr>
            <a:spLocks noChangeArrowheads="1"/>
          </p:cNvSpPr>
          <p:nvPr/>
        </p:nvSpPr>
        <p:spPr bwMode="auto">
          <a:xfrm>
            <a:off x="5715000" y="5424891"/>
            <a:ext cx="914400" cy="1371600"/>
          </a:xfrm>
          <a:prstGeom prst="downArrow">
            <a:avLst>
              <a:gd name="adj1" fmla="val 100000"/>
              <a:gd name="adj2" fmla="val 39451"/>
            </a:avLst>
          </a:prstGeom>
          <a:solidFill>
            <a:srgbClr val="F68F61"/>
          </a:solidFill>
          <a:ln>
            <a:solidFill>
              <a:srgbClr val="F68F61"/>
            </a:solidFill>
            <a:headEnd type="none" w="sm" len="sm"/>
            <a:tailEnd type="none" w="sm" len="sm"/>
          </a:ln>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n-lt"/>
              </a:rPr>
              <a:t>Till mull</a:t>
            </a:r>
          </a:p>
          <a:p>
            <a:pPr algn="ctr"/>
            <a:r>
              <a:rPr lang="sv-SE" altLang="sv-SE" sz="1600" b="1" dirty="0">
                <a:latin typeface="+mn-lt"/>
              </a:rPr>
              <a:t>  kg N/ha</a:t>
            </a:r>
          </a:p>
        </p:txBody>
      </p:sp>
      <p:sp>
        <p:nvSpPr>
          <p:cNvPr id="10273" name="AutoShape 49" descr="Hur mycket kväve som kommer till  gården via nedbrytning av mull." title="Nedbrytning av mull "/>
          <p:cNvSpPr>
            <a:spLocks noChangeArrowheads="1"/>
          </p:cNvSpPr>
          <p:nvPr/>
        </p:nvSpPr>
        <p:spPr bwMode="auto">
          <a:xfrm>
            <a:off x="6858000" y="5380825"/>
            <a:ext cx="1066800" cy="1295400"/>
          </a:xfrm>
          <a:prstGeom prst="upArrow">
            <a:avLst>
              <a:gd name="adj1" fmla="val 100000"/>
              <a:gd name="adj2" fmla="val 33679"/>
            </a:avLst>
          </a:prstGeom>
          <a:ln>
            <a:headEnd type="none" w="sm" len="sm"/>
            <a:tailEnd type="none" w="sm" len="sm"/>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6">
              <a:shade val="50000"/>
            </a:schemeClr>
          </a:lnRef>
          <a:fillRef idx="1">
            <a:schemeClr val="accent6"/>
          </a:fillRef>
          <a:effectRef idx="0">
            <a:schemeClr val="accent6"/>
          </a:effectRef>
          <a:fontRef idx="minor">
            <a:schemeClr val="lt1"/>
          </a:fontRef>
        </p:style>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mn-lt"/>
              </a:rPr>
              <a:t>Från mull</a:t>
            </a:r>
          </a:p>
          <a:p>
            <a:pPr algn="ctr"/>
            <a:r>
              <a:rPr lang="sv-SE" altLang="sv-SE" sz="1600" b="1" dirty="0">
                <a:latin typeface="+mn-lt"/>
              </a:rPr>
              <a:t> kg N/ha</a:t>
            </a:r>
          </a:p>
        </p:txBody>
      </p:sp>
      <p:graphicFrame>
        <p:nvGraphicFramePr>
          <p:cNvPr id="3098" name="Group 26" descr="Exempel tabell på hur näringsöverskottet kan se ut. " title="Tabell över näringsöverskott"/>
          <p:cNvGraphicFramePr>
            <a:graphicFrameLocks noGrp="1"/>
          </p:cNvGraphicFramePr>
          <p:nvPr>
            <p:extLst>
              <p:ext uri="{D42A27DB-BD31-4B8C-83A1-F6EECF244321}">
                <p14:modId xmlns:p14="http://schemas.microsoft.com/office/powerpoint/2010/main" val="3841746548"/>
              </p:ext>
            </p:extLst>
          </p:nvPr>
        </p:nvGraphicFramePr>
        <p:xfrm>
          <a:off x="8686800" y="4495801"/>
          <a:ext cx="1524000" cy="2103436"/>
        </p:xfrm>
        <a:graphic>
          <a:graphicData uri="http://schemas.openxmlformats.org/drawingml/2006/table">
            <a:tbl>
              <a:tblPr firstRow="1"/>
              <a:tblGrid>
                <a:gridCol w="762000">
                  <a:extLst>
                    <a:ext uri="{9D8B030D-6E8A-4147-A177-3AD203B41FA5}">
                      <a16:colId xmlns:a16="http://schemas.microsoft.com/office/drawing/2014/main" val="1917788056"/>
                    </a:ext>
                  </a:extLst>
                </a:gridCol>
                <a:gridCol w="762000">
                  <a:extLst>
                    <a:ext uri="{9D8B030D-6E8A-4147-A177-3AD203B41FA5}">
                      <a16:colId xmlns:a16="http://schemas.microsoft.com/office/drawing/2014/main" val="4293472691"/>
                    </a:ext>
                  </a:extLst>
                </a:gridCol>
              </a:tblGrid>
              <a:tr h="640176">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Överskott kg/ha</a:t>
                      </a:r>
                    </a:p>
                  </a:txBody>
                  <a:tcPr marT="45727" marB="45727"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sv-SE"/>
                    </a:p>
                  </a:txBody>
                  <a:tcPr/>
                </a:tc>
                <a:extLst>
                  <a:ext uri="{0D108BD9-81ED-4DB2-BD59-A6C34878D82A}">
                    <a16:rowId xmlns:a16="http://schemas.microsoft.com/office/drawing/2014/main" val="2313829739"/>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163075"/>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2909840"/>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52222156"/>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33129946"/>
                  </a:ext>
                </a:extLst>
              </a:tr>
            </a:tbl>
          </a:graphicData>
        </a:graphic>
      </p:graphicFrame>
    </p:spTree>
    <p:extLst>
      <p:ext uri="{BB962C8B-B14F-4D97-AF65-F5344CB8AC3E}">
        <p14:creationId xmlns:p14="http://schemas.microsoft.com/office/powerpoint/2010/main" val="335295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descr="Rektangel"/>
          <p:cNvSpPr>
            <a:spLocks noChangeArrowheads="1"/>
          </p:cNvSpPr>
          <p:nvPr/>
        </p:nvSpPr>
        <p:spPr bwMode="auto">
          <a:xfrm>
            <a:off x="1378081" y="2636836"/>
            <a:ext cx="8821605" cy="3600450"/>
          </a:xfrm>
          <a:prstGeom prst="rect">
            <a:avLst/>
          </a:prstGeom>
          <a:solidFill>
            <a:schemeClr val="bg2"/>
          </a:solidFill>
          <a:ln w="12700">
            <a:solidFill>
              <a:schemeClr val="bg2">
                <a:lumMod val="90000"/>
              </a:schemeClr>
            </a:solidFill>
            <a:miter lim="800000"/>
            <a:headEnd type="none" w="sm" len="sm"/>
            <a:tailEnd type="none" w="sm" len="sm"/>
          </a:ln>
          <a:effectLst/>
          <a:extLst/>
        </p:spPr>
        <p:txBody>
          <a:bodyPr wrap="none" anchor="ctr"/>
          <a:lstStyle/>
          <a:p>
            <a:pPr algn="ctr"/>
            <a:endParaRPr lang="sv-SE">
              <a:solidFill>
                <a:schemeClr val="bg2"/>
              </a:solidFill>
            </a:endParaRPr>
          </a:p>
        </p:txBody>
      </p:sp>
      <p:sp>
        <p:nvSpPr>
          <p:cNvPr id="4099" name="Rectangle 3"/>
          <p:cNvSpPr>
            <a:spLocks noGrp="1" noChangeArrowheads="1"/>
          </p:cNvSpPr>
          <p:nvPr>
            <p:ph type="title"/>
          </p:nvPr>
        </p:nvSpPr>
        <p:spPr>
          <a:xfrm>
            <a:off x="1402746" y="-144211"/>
            <a:ext cx="8280000" cy="1165138"/>
          </a:xfrm>
          <a:noFill/>
        </p:spPr>
        <p:txBody>
          <a:bodyPr vert="horz" lIns="94509" tIns="46999" rIns="94509" bIns="46999" rtlCol="0" anchor="ctr" anchorCtr="0">
            <a:noAutofit/>
          </a:bodyPr>
          <a:lstStyle/>
          <a:p>
            <a:pPr eaLnBrk="1" hangingPunct="1"/>
            <a:r>
              <a:rPr lang="sv-SE" sz="2800" dirty="0">
                <a:solidFill>
                  <a:schemeClr val="tx1"/>
                </a:solidFill>
              </a:rPr>
              <a:t>Kväveflödet i marken</a:t>
            </a:r>
          </a:p>
        </p:txBody>
      </p:sp>
      <p:sp>
        <p:nvSpPr>
          <p:cNvPr id="4100" name="Text Box 4"/>
          <p:cNvSpPr txBox="1">
            <a:spLocks noChangeArrowheads="1"/>
          </p:cNvSpPr>
          <p:nvPr/>
        </p:nvSpPr>
        <p:spPr bwMode="auto">
          <a:xfrm>
            <a:off x="6007100" y="4822826"/>
            <a:ext cx="811234" cy="4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2800" b="1">
                <a:solidFill>
                  <a:schemeClr val="accent2"/>
                </a:solidFill>
                <a:latin typeface="+mj-lt"/>
              </a:rPr>
              <a:t>NO</a:t>
            </a:r>
            <a:r>
              <a:rPr lang="sv-SE" sz="2800" b="1" baseline="-25000">
                <a:solidFill>
                  <a:schemeClr val="accent2"/>
                </a:solidFill>
                <a:latin typeface="+mj-lt"/>
              </a:rPr>
              <a:t>3</a:t>
            </a:r>
            <a:r>
              <a:rPr lang="sv-SE" sz="2800" b="1" baseline="38000">
                <a:solidFill>
                  <a:schemeClr val="accent2"/>
                </a:solidFill>
                <a:latin typeface="+mj-lt"/>
              </a:rPr>
              <a:t>-</a:t>
            </a:r>
            <a:endParaRPr lang="sv-SE" sz="2800" b="1">
              <a:solidFill>
                <a:schemeClr val="accent2"/>
              </a:solidFill>
              <a:latin typeface="+mj-lt"/>
            </a:endParaRPr>
          </a:p>
        </p:txBody>
      </p:sp>
      <p:sp>
        <p:nvSpPr>
          <p:cNvPr id="4101" name="Text Box 5"/>
          <p:cNvSpPr txBox="1">
            <a:spLocks noChangeArrowheads="1"/>
          </p:cNvSpPr>
          <p:nvPr/>
        </p:nvSpPr>
        <p:spPr bwMode="auto">
          <a:xfrm>
            <a:off x="9031288" y="3962401"/>
            <a:ext cx="851308" cy="4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2800" b="1">
                <a:solidFill>
                  <a:schemeClr val="accent2"/>
                </a:solidFill>
                <a:latin typeface="+mj-lt"/>
              </a:rPr>
              <a:t>NH</a:t>
            </a:r>
            <a:r>
              <a:rPr lang="sv-SE" sz="2800" b="1" baseline="-25000">
                <a:solidFill>
                  <a:schemeClr val="accent2"/>
                </a:solidFill>
                <a:latin typeface="+mj-lt"/>
              </a:rPr>
              <a:t>4</a:t>
            </a:r>
            <a:r>
              <a:rPr lang="sv-SE" sz="2800" b="1" baseline="38000">
                <a:solidFill>
                  <a:schemeClr val="accent2"/>
                </a:solidFill>
                <a:latin typeface="+mj-lt"/>
              </a:rPr>
              <a:t>+</a:t>
            </a:r>
            <a:endParaRPr lang="sv-SE" sz="2800" b="1">
              <a:solidFill>
                <a:schemeClr val="accent2"/>
              </a:solidFill>
              <a:latin typeface="+mj-lt"/>
            </a:endParaRPr>
          </a:p>
        </p:txBody>
      </p:sp>
      <p:graphicFrame>
        <p:nvGraphicFramePr>
          <p:cNvPr id="4102" name="Object 6" descr="Växt"/>
          <p:cNvGraphicFramePr>
            <a:graphicFrameLocks/>
          </p:cNvGraphicFramePr>
          <p:nvPr>
            <p:extLst>
              <p:ext uri="{D42A27DB-BD31-4B8C-83A1-F6EECF244321}">
                <p14:modId xmlns:p14="http://schemas.microsoft.com/office/powerpoint/2010/main" val="2617630466"/>
              </p:ext>
            </p:extLst>
          </p:nvPr>
        </p:nvGraphicFramePr>
        <p:xfrm>
          <a:off x="6091238" y="620714"/>
          <a:ext cx="627062" cy="2301875"/>
        </p:xfrm>
        <a:graphic>
          <a:graphicData uri="http://schemas.openxmlformats.org/presentationml/2006/ole">
            <mc:AlternateContent xmlns:mc="http://schemas.openxmlformats.org/markup-compatibility/2006">
              <mc:Choice xmlns:v="urn:schemas-microsoft-com:vml" Requires="v">
                <p:oleObj spid="_x0000_s1030" name="Dokument" r:id="rId4" imgW="598932" imgH="2081784" progId="Word.Document.8">
                  <p:embed/>
                </p:oleObj>
              </mc:Choice>
              <mc:Fallback>
                <p:oleObj name="Dokument" r:id="rId4" imgW="598932" imgH="2081784" progId="Word.Document.8">
                  <p:embed/>
                  <p:pic>
                    <p:nvPicPr>
                      <p:cNvPr id="4102" name="Object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1238" y="620714"/>
                        <a:ext cx="627062" cy="230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103" name="Group 7" descr="Organiskt material i marken"/>
          <p:cNvGrpSpPr>
            <a:grpSpLocks/>
          </p:cNvGrpSpPr>
          <p:nvPr/>
        </p:nvGrpSpPr>
        <p:grpSpPr bwMode="auto">
          <a:xfrm>
            <a:off x="2587601" y="3831726"/>
            <a:ext cx="415925" cy="249238"/>
            <a:chOff x="3513" y="2337"/>
            <a:chExt cx="192" cy="96"/>
          </a:xfrm>
        </p:grpSpPr>
        <p:sp>
          <p:nvSpPr>
            <p:cNvPr id="4190" name="Arc 8"/>
            <p:cNvSpPr>
              <a:spLocks/>
            </p:cNvSpPr>
            <p:nvPr/>
          </p:nvSpPr>
          <p:spPr bwMode="auto">
            <a:xfrm>
              <a:off x="3513" y="2337"/>
              <a:ext cx="192" cy="96"/>
            </a:xfrm>
            <a:custGeom>
              <a:avLst/>
              <a:gdLst>
                <a:gd name="T0" fmla="*/ 0 w 39851"/>
                <a:gd name="T1" fmla="*/ 0 h 43200"/>
                <a:gd name="T2" fmla="*/ 0 w 39851"/>
                <a:gd name="T3" fmla="*/ 0 h 43200"/>
                <a:gd name="T4" fmla="*/ 0 w 39851"/>
                <a:gd name="T5" fmla="*/ 0 h 43200"/>
                <a:gd name="T6" fmla="*/ 0 60000 65536"/>
                <a:gd name="T7" fmla="*/ 0 60000 65536"/>
                <a:gd name="T8" fmla="*/ 0 60000 65536"/>
              </a:gdLst>
              <a:ahLst/>
              <a:cxnLst>
                <a:cxn ang="T6">
                  <a:pos x="T0" y="T1"/>
                </a:cxn>
                <a:cxn ang="T7">
                  <a:pos x="T2" y="T3"/>
                </a:cxn>
                <a:cxn ang="T8">
                  <a:pos x="T4" y="T5"/>
                </a:cxn>
              </a:cxnLst>
              <a:rect l="0" t="0" r="r" b="b"/>
              <a:pathLst>
                <a:path w="39851" h="43200" fill="none"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path>
                <a:path w="39851" h="43200" stroke="0"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lnTo>
                    <a:pt x="18251" y="21600"/>
                  </a:lnTo>
                  <a:lnTo>
                    <a:pt x="-1" y="10047"/>
                  </a:lnTo>
                  <a:close/>
                </a:path>
              </a:pathLst>
            </a:custGeom>
            <a:solidFill>
              <a:srgbClr val="6633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4191" name="Oval 9"/>
            <p:cNvSpPr>
              <a:spLocks noChangeArrowheads="1"/>
            </p:cNvSpPr>
            <p:nvPr/>
          </p:nvSpPr>
          <p:spPr bwMode="auto">
            <a:xfrm>
              <a:off x="3578" y="2353"/>
              <a:ext cx="21" cy="8"/>
            </a:xfrm>
            <a:prstGeom prst="ellipse">
              <a:avLst/>
            </a:prstGeom>
            <a:solidFill>
              <a:srgbClr val="66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4104" name="Text Box 10"/>
          <p:cNvSpPr txBox="1">
            <a:spLocks noChangeArrowheads="1"/>
          </p:cNvSpPr>
          <p:nvPr/>
        </p:nvSpPr>
        <p:spPr bwMode="auto">
          <a:xfrm>
            <a:off x="8256589" y="1125539"/>
            <a:ext cx="1525587" cy="4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2800" b="1">
                <a:solidFill>
                  <a:srgbClr val="CC0000"/>
                </a:solidFill>
                <a:latin typeface="+mj-lt"/>
              </a:rPr>
              <a:t>N</a:t>
            </a:r>
            <a:r>
              <a:rPr lang="sv-SE" sz="2800" b="1" baseline="-25000">
                <a:solidFill>
                  <a:srgbClr val="CC0000"/>
                </a:solidFill>
                <a:latin typeface="+mj-lt"/>
              </a:rPr>
              <a:t>2</a:t>
            </a:r>
            <a:r>
              <a:rPr lang="sv-SE" sz="2800" b="1">
                <a:solidFill>
                  <a:srgbClr val="CC0000"/>
                </a:solidFill>
                <a:latin typeface="+mj-lt"/>
              </a:rPr>
              <a:t>, N</a:t>
            </a:r>
            <a:r>
              <a:rPr lang="sv-SE" sz="2800" b="1" baseline="-25000">
                <a:solidFill>
                  <a:srgbClr val="CC0000"/>
                </a:solidFill>
                <a:latin typeface="+mj-lt"/>
              </a:rPr>
              <a:t>2</a:t>
            </a:r>
            <a:r>
              <a:rPr lang="sv-SE" sz="2800" b="1">
                <a:solidFill>
                  <a:srgbClr val="CC0000"/>
                </a:solidFill>
                <a:latin typeface="+mj-lt"/>
              </a:rPr>
              <a:t>O</a:t>
            </a:r>
          </a:p>
        </p:txBody>
      </p:sp>
      <p:sp>
        <p:nvSpPr>
          <p:cNvPr id="4105" name="Text Box 11"/>
          <p:cNvSpPr txBox="1">
            <a:spLocks noChangeArrowheads="1"/>
          </p:cNvSpPr>
          <p:nvPr/>
        </p:nvSpPr>
        <p:spPr bwMode="auto">
          <a:xfrm>
            <a:off x="4511676" y="908051"/>
            <a:ext cx="711847" cy="4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2800" b="1">
                <a:solidFill>
                  <a:srgbClr val="CC0000"/>
                </a:solidFill>
                <a:latin typeface="+mj-lt"/>
              </a:rPr>
              <a:t>NH</a:t>
            </a:r>
            <a:r>
              <a:rPr lang="sv-SE" sz="2800" b="1" baseline="-25000">
                <a:solidFill>
                  <a:srgbClr val="CC0000"/>
                </a:solidFill>
                <a:latin typeface="+mj-lt"/>
              </a:rPr>
              <a:t>3</a:t>
            </a:r>
            <a:endParaRPr lang="sv-SE" sz="2800" b="1">
              <a:solidFill>
                <a:srgbClr val="CC0000"/>
              </a:solidFill>
              <a:latin typeface="+mj-lt"/>
            </a:endParaRPr>
          </a:p>
        </p:txBody>
      </p:sp>
      <p:sp>
        <p:nvSpPr>
          <p:cNvPr id="4106" name="AutoShape 12" descr="Pil ner"/>
          <p:cNvSpPr>
            <a:spLocks noChangeArrowheads="1"/>
          </p:cNvSpPr>
          <p:nvPr/>
        </p:nvSpPr>
        <p:spPr bwMode="auto">
          <a:xfrm>
            <a:off x="6216650" y="5348289"/>
            <a:ext cx="501650" cy="1216025"/>
          </a:xfrm>
          <a:prstGeom prst="downArrow">
            <a:avLst>
              <a:gd name="adj1" fmla="val 50000"/>
              <a:gd name="adj2" fmla="val 60601"/>
            </a:avLst>
          </a:prstGeom>
          <a:solidFill>
            <a:schemeClr val="accent2"/>
          </a:solidFill>
          <a:ln w="12700">
            <a:solidFill>
              <a:schemeClr val="accent2"/>
            </a:solidFill>
            <a:miter lim="800000"/>
            <a:headEnd type="none" w="sm" len="sm"/>
            <a:tailEnd type="none" w="sm" len="sm"/>
          </a:ln>
          <a:effectLst/>
          <a:extLst/>
        </p:spPr>
        <p:txBody>
          <a:bodyPr wrap="none" anchor="ctr"/>
          <a:lstStyle/>
          <a:p>
            <a:endParaRPr lang="sv-SE"/>
          </a:p>
        </p:txBody>
      </p:sp>
      <p:sp>
        <p:nvSpPr>
          <p:cNvPr id="4107" name="Text Box 13"/>
          <p:cNvSpPr txBox="1">
            <a:spLocks noChangeArrowheads="1"/>
          </p:cNvSpPr>
          <p:nvPr/>
        </p:nvSpPr>
        <p:spPr bwMode="auto">
          <a:xfrm>
            <a:off x="1992313" y="4329114"/>
            <a:ext cx="2096842" cy="46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2800" b="1" dirty="0">
                <a:solidFill>
                  <a:schemeClr val="accent2"/>
                </a:solidFill>
                <a:latin typeface="+mj-lt"/>
              </a:rPr>
              <a:t>Organiskt N</a:t>
            </a:r>
          </a:p>
        </p:txBody>
      </p:sp>
      <p:sp>
        <p:nvSpPr>
          <p:cNvPr id="4108" name="AutoShape 14" descr="Pil snett upp mot vänster"/>
          <p:cNvSpPr>
            <a:spLocks noChangeArrowheads="1"/>
          </p:cNvSpPr>
          <p:nvPr/>
        </p:nvSpPr>
        <p:spPr bwMode="auto">
          <a:xfrm rot="17090672">
            <a:off x="4845051" y="3902076"/>
            <a:ext cx="508000" cy="1755775"/>
          </a:xfrm>
          <a:prstGeom prst="upArrow">
            <a:avLst>
              <a:gd name="adj1" fmla="val 50000"/>
              <a:gd name="adj2" fmla="val 86406"/>
            </a:avLst>
          </a:prstGeom>
          <a:solidFill>
            <a:schemeClr val="accent2"/>
          </a:solidFill>
          <a:ln w="12700">
            <a:solidFill>
              <a:schemeClr val="accent2"/>
            </a:solidFill>
            <a:miter lim="800000"/>
            <a:headEnd type="none" w="sm" len="sm"/>
            <a:tailEnd type="none" w="sm" len="sm"/>
          </a:ln>
          <a:effectLst/>
          <a:extLst/>
        </p:spPr>
        <p:txBody>
          <a:bodyPr wrap="none" anchor="ctr"/>
          <a:lstStyle/>
          <a:p>
            <a:endParaRPr lang="sv-SE"/>
          </a:p>
        </p:txBody>
      </p:sp>
      <p:sp>
        <p:nvSpPr>
          <p:cNvPr id="4109" name="AutoShape 15" descr="Pil till höger"/>
          <p:cNvSpPr>
            <a:spLocks noChangeArrowheads="1"/>
          </p:cNvSpPr>
          <p:nvPr/>
        </p:nvSpPr>
        <p:spPr bwMode="auto">
          <a:xfrm>
            <a:off x="3689351" y="3879851"/>
            <a:ext cx="5294313" cy="398463"/>
          </a:xfrm>
          <a:prstGeom prst="rightArrow">
            <a:avLst>
              <a:gd name="adj1" fmla="val 50000"/>
              <a:gd name="adj2" fmla="val 155874"/>
            </a:avLst>
          </a:prstGeom>
          <a:solidFill>
            <a:schemeClr val="accent2"/>
          </a:solidFill>
          <a:ln w="12700">
            <a:solidFill>
              <a:schemeClr val="accent2"/>
            </a:solidFill>
            <a:miter lim="800000"/>
            <a:headEnd type="none" w="sm" len="sm"/>
            <a:tailEnd type="none" w="sm" len="sm"/>
          </a:ln>
          <a:effectLst/>
          <a:extLst/>
        </p:spPr>
        <p:txBody>
          <a:bodyPr wrap="none" anchor="ctr"/>
          <a:lstStyle/>
          <a:p>
            <a:endParaRPr lang="sv-SE"/>
          </a:p>
        </p:txBody>
      </p:sp>
      <p:sp>
        <p:nvSpPr>
          <p:cNvPr id="4110" name="AutoShape 16" descr="Pil upp mot växt"/>
          <p:cNvSpPr>
            <a:spLocks noChangeArrowheads="1"/>
          </p:cNvSpPr>
          <p:nvPr/>
        </p:nvSpPr>
        <p:spPr bwMode="auto">
          <a:xfrm>
            <a:off x="6135689" y="2978150"/>
            <a:ext cx="541337" cy="1530350"/>
          </a:xfrm>
          <a:prstGeom prst="upArrow">
            <a:avLst>
              <a:gd name="adj1" fmla="val 50000"/>
              <a:gd name="adj2" fmla="val 70675"/>
            </a:avLst>
          </a:prstGeom>
          <a:solidFill>
            <a:schemeClr val="accent2"/>
          </a:solidFill>
          <a:ln w="12700">
            <a:solidFill>
              <a:schemeClr val="accent2"/>
            </a:solidFill>
            <a:miter lim="800000"/>
            <a:headEnd type="none" w="sm" len="sm"/>
            <a:tailEnd type="none" w="sm" len="sm"/>
          </a:ln>
          <a:effectLst/>
          <a:extLst/>
        </p:spPr>
        <p:txBody>
          <a:bodyPr wrap="none" anchor="ctr"/>
          <a:lstStyle/>
          <a:p>
            <a:endParaRPr lang="sv-SE"/>
          </a:p>
        </p:txBody>
      </p:sp>
      <p:sp>
        <p:nvSpPr>
          <p:cNvPr id="4111" name="Freeform 17" descr="Pil upp"/>
          <p:cNvSpPr>
            <a:spLocks/>
          </p:cNvSpPr>
          <p:nvPr/>
        </p:nvSpPr>
        <p:spPr bwMode="auto">
          <a:xfrm rot="20899707">
            <a:off x="6311900" y="1628776"/>
            <a:ext cx="2103438" cy="3006725"/>
          </a:xfrm>
          <a:custGeom>
            <a:avLst/>
            <a:gdLst>
              <a:gd name="T0" fmla="*/ 24004391 w 3840"/>
              <a:gd name="T1" fmla="*/ 1867850253 h 4840"/>
              <a:gd name="T2" fmla="*/ 60010429 w 3840"/>
              <a:gd name="T3" fmla="*/ 1543678085 h 4840"/>
              <a:gd name="T4" fmla="*/ 384066964 w 3840"/>
              <a:gd name="T5" fmla="*/ 1404746890 h 4840"/>
              <a:gd name="T6" fmla="*/ 408071354 w 3840"/>
              <a:gd name="T7" fmla="*/ 1018827524 h 4840"/>
              <a:gd name="T8" fmla="*/ 744129536 w 3840"/>
              <a:gd name="T9" fmla="*/ 818149130 h 4840"/>
              <a:gd name="T10" fmla="*/ 756131732 w 3840"/>
              <a:gd name="T11" fmla="*/ 277861770 h 4840"/>
              <a:gd name="T12" fmla="*/ 1152200891 w 3840"/>
              <a:gd name="T13" fmla="*/ 0 h 484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840" h="4840">
                <a:moveTo>
                  <a:pt x="80" y="4840"/>
                </a:moveTo>
                <a:cubicBezTo>
                  <a:pt x="40" y="4520"/>
                  <a:pt x="0" y="4200"/>
                  <a:pt x="200" y="4000"/>
                </a:cubicBezTo>
                <a:cubicBezTo>
                  <a:pt x="400" y="3800"/>
                  <a:pt x="1087" y="3867"/>
                  <a:pt x="1280" y="3640"/>
                </a:cubicBezTo>
                <a:cubicBezTo>
                  <a:pt x="1473" y="3413"/>
                  <a:pt x="1160" y="2893"/>
                  <a:pt x="1360" y="2640"/>
                </a:cubicBezTo>
                <a:cubicBezTo>
                  <a:pt x="1560" y="2387"/>
                  <a:pt x="2287" y="2440"/>
                  <a:pt x="2480" y="2120"/>
                </a:cubicBezTo>
                <a:cubicBezTo>
                  <a:pt x="2673" y="1800"/>
                  <a:pt x="2293" y="1073"/>
                  <a:pt x="2520" y="720"/>
                </a:cubicBezTo>
                <a:cubicBezTo>
                  <a:pt x="2747" y="367"/>
                  <a:pt x="3613" y="133"/>
                  <a:pt x="3840" y="0"/>
                </a:cubicBezTo>
              </a:path>
            </a:pathLst>
          </a:custGeom>
          <a:noFill/>
          <a:ln w="127000" cap="flat" cmpd="sng">
            <a:solidFill>
              <a:schemeClr val="accent2"/>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nvGrpSpPr>
          <p:cNvPr id="4112" name="Group 18" descr="Organiskt material"/>
          <p:cNvGrpSpPr>
            <a:grpSpLocks/>
          </p:cNvGrpSpPr>
          <p:nvPr/>
        </p:nvGrpSpPr>
        <p:grpSpPr bwMode="auto">
          <a:xfrm flipH="1">
            <a:off x="1970700" y="3933721"/>
            <a:ext cx="376237" cy="231775"/>
            <a:chOff x="3513" y="2337"/>
            <a:chExt cx="192" cy="96"/>
          </a:xfrm>
        </p:grpSpPr>
        <p:sp>
          <p:nvSpPr>
            <p:cNvPr id="4188" name="Arc 19"/>
            <p:cNvSpPr>
              <a:spLocks/>
            </p:cNvSpPr>
            <p:nvPr/>
          </p:nvSpPr>
          <p:spPr bwMode="auto">
            <a:xfrm>
              <a:off x="3513" y="2337"/>
              <a:ext cx="192" cy="96"/>
            </a:xfrm>
            <a:custGeom>
              <a:avLst/>
              <a:gdLst>
                <a:gd name="T0" fmla="*/ 0 w 39851"/>
                <a:gd name="T1" fmla="*/ 0 h 43200"/>
                <a:gd name="T2" fmla="*/ 0 w 39851"/>
                <a:gd name="T3" fmla="*/ 0 h 43200"/>
                <a:gd name="T4" fmla="*/ 0 w 39851"/>
                <a:gd name="T5" fmla="*/ 0 h 43200"/>
                <a:gd name="T6" fmla="*/ 0 60000 65536"/>
                <a:gd name="T7" fmla="*/ 0 60000 65536"/>
                <a:gd name="T8" fmla="*/ 0 60000 65536"/>
              </a:gdLst>
              <a:ahLst/>
              <a:cxnLst>
                <a:cxn ang="T6">
                  <a:pos x="T0" y="T1"/>
                </a:cxn>
                <a:cxn ang="T7">
                  <a:pos x="T2" y="T3"/>
                </a:cxn>
                <a:cxn ang="T8">
                  <a:pos x="T4" y="T5"/>
                </a:cxn>
              </a:cxnLst>
              <a:rect l="0" t="0" r="r" b="b"/>
              <a:pathLst>
                <a:path w="39851" h="43200" fill="none"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path>
                <a:path w="39851" h="43200" stroke="0"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lnTo>
                    <a:pt x="18251" y="21600"/>
                  </a:lnTo>
                  <a:lnTo>
                    <a:pt x="-1" y="10047"/>
                  </a:lnTo>
                  <a:close/>
                </a:path>
              </a:pathLst>
            </a:custGeom>
            <a:solidFill>
              <a:srgbClr val="6633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4189" name="Oval 20"/>
            <p:cNvSpPr>
              <a:spLocks noChangeArrowheads="1"/>
            </p:cNvSpPr>
            <p:nvPr/>
          </p:nvSpPr>
          <p:spPr bwMode="auto">
            <a:xfrm>
              <a:off x="3578" y="2353"/>
              <a:ext cx="21" cy="8"/>
            </a:xfrm>
            <a:prstGeom prst="ellipse">
              <a:avLst/>
            </a:prstGeom>
            <a:solidFill>
              <a:srgbClr val="66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4113" name="AutoShape 21" descr="Pil ner till vänster"/>
          <p:cNvSpPr>
            <a:spLocks noChangeArrowheads="1"/>
          </p:cNvSpPr>
          <p:nvPr/>
        </p:nvSpPr>
        <p:spPr bwMode="auto">
          <a:xfrm rot="15314906">
            <a:off x="7692232" y="3775870"/>
            <a:ext cx="481013" cy="1990725"/>
          </a:xfrm>
          <a:prstGeom prst="upArrow">
            <a:avLst>
              <a:gd name="adj1" fmla="val 50000"/>
              <a:gd name="adj2" fmla="val 103465"/>
            </a:avLst>
          </a:prstGeom>
          <a:solidFill>
            <a:schemeClr val="accent2"/>
          </a:solidFill>
          <a:ln w="12700">
            <a:solidFill>
              <a:schemeClr val="accent2"/>
            </a:solidFill>
            <a:miter lim="800000"/>
            <a:headEnd type="none" w="sm" len="sm"/>
            <a:tailEnd type="none" w="sm" len="sm"/>
          </a:ln>
          <a:effectLst/>
          <a:extLst/>
        </p:spPr>
        <p:txBody>
          <a:bodyPr wrap="none" anchor="ctr"/>
          <a:lstStyle/>
          <a:p>
            <a:endParaRPr lang="sv-SE"/>
          </a:p>
        </p:txBody>
      </p:sp>
      <p:sp>
        <p:nvSpPr>
          <p:cNvPr id="4114" name="AutoShape 22" descr="Pil ner till vänster"/>
          <p:cNvSpPr>
            <a:spLocks noChangeArrowheads="1"/>
          </p:cNvSpPr>
          <p:nvPr/>
        </p:nvSpPr>
        <p:spPr bwMode="auto">
          <a:xfrm rot="14085425">
            <a:off x="4164807" y="2569369"/>
            <a:ext cx="387350" cy="1154113"/>
          </a:xfrm>
          <a:prstGeom prst="upArrow">
            <a:avLst>
              <a:gd name="adj1" fmla="val 50000"/>
              <a:gd name="adj2" fmla="val 74488"/>
            </a:avLst>
          </a:prstGeom>
          <a:solidFill>
            <a:schemeClr val="accent2"/>
          </a:solidFill>
          <a:ln w="12700">
            <a:solidFill>
              <a:schemeClr val="accent2"/>
            </a:solidFill>
            <a:miter lim="800000"/>
            <a:headEnd type="none" w="sm" len="sm"/>
            <a:tailEnd type="none" w="sm" len="sm"/>
          </a:ln>
          <a:effectLst/>
          <a:extLst/>
        </p:spPr>
        <p:txBody>
          <a:bodyPr wrap="none" anchor="ctr"/>
          <a:lstStyle/>
          <a:p>
            <a:endParaRPr lang="sv-SE"/>
          </a:p>
        </p:txBody>
      </p:sp>
      <p:sp>
        <p:nvSpPr>
          <p:cNvPr id="4115" name="AutoShape 23" descr="Pil ner"/>
          <p:cNvSpPr>
            <a:spLocks noChangeArrowheads="1"/>
          </p:cNvSpPr>
          <p:nvPr/>
        </p:nvSpPr>
        <p:spPr bwMode="auto">
          <a:xfrm rot="10763109">
            <a:off x="3221039" y="2781300"/>
            <a:ext cx="382587" cy="776288"/>
          </a:xfrm>
          <a:prstGeom prst="upArrow">
            <a:avLst>
              <a:gd name="adj1" fmla="val 50000"/>
              <a:gd name="adj2" fmla="val 50726"/>
            </a:avLst>
          </a:prstGeom>
          <a:solidFill>
            <a:schemeClr val="accent2"/>
          </a:solidFill>
          <a:ln w="12700">
            <a:solidFill>
              <a:schemeClr val="accent2"/>
            </a:solidFill>
            <a:miter lim="800000"/>
            <a:headEnd type="none" w="sm" len="sm"/>
            <a:tailEnd type="none" w="sm" len="sm"/>
          </a:ln>
          <a:effectLst/>
          <a:extLst/>
        </p:spPr>
        <p:txBody>
          <a:bodyPr wrap="none" anchor="ctr"/>
          <a:lstStyle/>
          <a:p>
            <a:endParaRPr lang="sv-SE"/>
          </a:p>
        </p:txBody>
      </p:sp>
      <p:grpSp>
        <p:nvGrpSpPr>
          <p:cNvPr id="4116" name="Group 24" descr="Organiskt material"/>
          <p:cNvGrpSpPr>
            <a:grpSpLocks/>
          </p:cNvGrpSpPr>
          <p:nvPr/>
        </p:nvGrpSpPr>
        <p:grpSpPr bwMode="auto">
          <a:xfrm>
            <a:off x="4367214" y="2420939"/>
            <a:ext cx="1296987" cy="293687"/>
            <a:chOff x="501" y="4497"/>
            <a:chExt cx="4109" cy="679"/>
          </a:xfrm>
        </p:grpSpPr>
        <p:sp>
          <p:nvSpPr>
            <p:cNvPr id="4183" name="Line 25"/>
            <p:cNvSpPr>
              <a:spLocks noChangeShapeType="1"/>
            </p:cNvSpPr>
            <p:nvPr/>
          </p:nvSpPr>
          <p:spPr bwMode="auto">
            <a:xfrm rot="-5639271">
              <a:off x="3690" y="4010"/>
              <a:ext cx="1" cy="1839"/>
            </a:xfrm>
            <a:prstGeom prst="line">
              <a:avLst/>
            </a:prstGeom>
            <a:noFill/>
            <a:ln w="80963">
              <a:solidFill>
                <a:srgbClr val="9966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84" name="Freeform 26"/>
            <p:cNvSpPr>
              <a:spLocks/>
            </p:cNvSpPr>
            <p:nvPr/>
          </p:nvSpPr>
          <p:spPr bwMode="auto">
            <a:xfrm rot="4435589">
              <a:off x="2650" y="3879"/>
              <a:ext cx="550" cy="1785"/>
            </a:xfrm>
            <a:custGeom>
              <a:avLst/>
              <a:gdLst>
                <a:gd name="T0" fmla="*/ 0 w 550"/>
                <a:gd name="T1" fmla="*/ 1751 h 1785"/>
                <a:gd name="T2" fmla="*/ 0 w 550"/>
                <a:gd name="T3" fmla="*/ 1681 h 1785"/>
                <a:gd name="T4" fmla="*/ 38 w 550"/>
                <a:gd name="T5" fmla="*/ 1593 h 1785"/>
                <a:gd name="T6" fmla="*/ 118 w 550"/>
                <a:gd name="T7" fmla="*/ 1522 h 1785"/>
                <a:gd name="T8" fmla="*/ 175 w 550"/>
                <a:gd name="T9" fmla="*/ 1468 h 1785"/>
                <a:gd name="T10" fmla="*/ 273 w 550"/>
                <a:gd name="T11" fmla="*/ 1381 h 1785"/>
                <a:gd name="T12" fmla="*/ 334 w 550"/>
                <a:gd name="T13" fmla="*/ 1310 h 1785"/>
                <a:gd name="T14" fmla="*/ 372 w 550"/>
                <a:gd name="T15" fmla="*/ 1239 h 1785"/>
                <a:gd name="T16" fmla="*/ 391 w 550"/>
                <a:gd name="T17" fmla="*/ 1168 h 1785"/>
                <a:gd name="T18" fmla="*/ 391 w 550"/>
                <a:gd name="T19" fmla="*/ 1098 h 1785"/>
                <a:gd name="T20" fmla="*/ 391 w 550"/>
                <a:gd name="T21" fmla="*/ 1027 h 1785"/>
                <a:gd name="T22" fmla="*/ 391 w 550"/>
                <a:gd name="T23" fmla="*/ 956 h 1785"/>
                <a:gd name="T24" fmla="*/ 391 w 550"/>
                <a:gd name="T25" fmla="*/ 886 h 1785"/>
                <a:gd name="T26" fmla="*/ 414 w 550"/>
                <a:gd name="T27" fmla="*/ 815 h 1785"/>
                <a:gd name="T28" fmla="*/ 429 w 550"/>
                <a:gd name="T29" fmla="*/ 744 h 1785"/>
                <a:gd name="T30" fmla="*/ 452 w 550"/>
                <a:gd name="T31" fmla="*/ 637 h 1785"/>
                <a:gd name="T32" fmla="*/ 490 w 550"/>
                <a:gd name="T33" fmla="*/ 566 h 1785"/>
                <a:gd name="T34" fmla="*/ 490 w 550"/>
                <a:gd name="T35" fmla="*/ 495 h 1785"/>
                <a:gd name="T36" fmla="*/ 509 w 550"/>
                <a:gd name="T37" fmla="*/ 424 h 1785"/>
                <a:gd name="T38" fmla="*/ 509 w 550"/>
                <a:gd name="T39" fmla="*/ 337 h 1785"/>
                <a:gd name="T40" fmla="*/ 528 w 550"/>
                <a:gd name="T41" fmla="*/ 249 h 1785"/>
                <a:gd name="T42" fmla="*/ 528 w 550"/>
                <a:gd name="T43" fmla="*/ 178 h 1785"/>
                <a:gd name="T44" fmla="*/ 550 w 550"/>
                <a:gd name="T45" fmla="*/ 107 h 1785"/>
                <a:gd name="T46" fmla="*/ 528 w 550"/>
                <a:gd name="T47" fmla="*/ 37 h 1785"/>
                <a:gd name="T48" fmla="*/ 471 w 550"/>
                <a:gd name="T49" fmla="*/ 37 h 1785"/>
                <a:gd name="T50" fmla="*/ 429 w 550"/>
                <a:gd name="T51" fmla="*/ 107 h 1785"/>
                <a:gd name="T52" fmla="*/ 414 w 550"/>
                <a:gd name="T53" fmla="*/ 212 h 1785"/>
                <a:gd name="T54" fmla="*/ 391 w 550"/>
                <a:gd name="T55" fmla="*/ 283 h 1785"/>
                <a:gd name="T56" fmla="*/ 372 w 550"/>
                <a:gd name="T57" fmla="*/ 354 h 1785"/>
                <a:gd name="T58" fmla="*/ 353 w 550"/>
                <a:gd name="T59" fmla="*/ 424 h 1785"/>
                <a:gd name="T60" fmla="*/ 353 w 550"/>
                <a:gd name="T61" fmla="*/ 495 h 1785"/>
                <a:gd name="T62" fmla="*/ 334 w 550"/>
                <a:gd name="T63" fmla="*/ 566 h 1785"/>
                <a:gd name="T64" fmla="*/ 315 w 550"/>
                <a:gd name="T65" fmla="*/ 637 h 1785"/>
                <a:gd name="T66" fmla="*/ 296 w 550"/>
                <a:gd name="T67" fmla="*/ 707 h 1785"/>
                <a:gd name="T68" fmla="*/ 273 w 550"/>
                <a:gd name="T69" fmla="*/ 795 h 1785"/>
                <a:gd name="T70" fmla="*/ 273 w 550"/>
                <a:gd name="T71" fmla="*/ 903 h 1785"/>
                <a:gd name="T72" fmla="*/ 273 w 550"/>
                <a:gd name="T73" fmla="*/ 990 h 1785"/>
                <a:gd name="T74" fmla="*/ 273 w 550"/>
                <a:gd name="T75" fmla="*/ 1061 h 1785"/>
                <a:gd name="T76" fmla="*/ 216 w 550"/>
                <a:gd name="T77" fmla="*/ 1132 h 1785"/>
                <a:gd name="T78" fmla="*/ 197 w 550"/>
                <a:gd name="T79" fmla="*/ 1202 h 1785"/>
                <a:gd name="T80" fmla="*/ 137 w 550"/>
                <a:gd name="T81" fmla="*/ 1273 h 1785"/>
                <a:gd name="T82" fmla="*/ 118 w 550"/>
                <a:gd name="T83" fmla="*/ 1344 h 1785"/>
                <a:gd name="T84" fmla="*/ 79 w 550"/>
                <a:gd name="T85" fmla="*/ 1398 h 1785"/>
                <a:gd name="T86" fmla="*/ 57 w 550"/>
                <a:gd name="T87" fmla="*/ 1468 h 1785"/>
                <a:gd name="T88" fmla="*/ 38 w 550"/>
                <a:gd name="T89" fmla="*/ 1556 h 1785"/>
                <a:gd name="T90" fmla="*/ 0 w 550"/>
                <a:gd name="T91" fmla="*/ 1785 h 1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0" h="1785">
                  <a:moveTo>
                    <a:pt x="0" y="1785"/>
                  </a:moveTo>
                  <a:lnTo>
                    <a:pt x="0" y="1751"/>
                  </a:lnTo>
                  <a:lnTo>
                    <a:pt x="0" y="1715"/>
                  </a:lnTo>
                  <a:lnTo>
                    <a:pt x="0" y="1681"/>
                  </a:lnTo>
                  <a:lnTo>
                    <a:pt x="38" y="1627"/>
                  </a:lnTo>
                  <a:lnTo>
                    <a:pt x="38" y="1593"/>
                  </a:lnTo>
                  <a:lnTo>
                    <a:pt x="79" y="1556"/>
                  </a:lnTo>
                  <a:lnTo>
                    <a:pt x="118" y="1522"/>
                  </a:lnTo>
                  <a:lnTo>
                    <a:pt x="137" y="1485"/>
                  </a:lnTo>
                  <a:lnTo>
                    <a:pt x="175" y="1468"/>
                  </a:lnTo>
                  <a:lnTo>
                    <a:pt x="216" y="1432"/>
                  </a:lnTo>
                  <a:lnTo>
                    <a:pt x="273" y="1381"/>
                  </a:lnTo>
                  <a:lnTo>
                    <a:pt x="296" y="1344"/>
                  </a:lnTo>
                  <a:lnTo>
                    <a:pt x="334" y="1310"/>
                  </a:lnTo>
                  <a:lnTo>
                    <a:pt x="353" y="1273"/>
                  </a:lnTo>
                  <a:lnTo>
                    <a:pt x="372" y="1239"/>
                  </a:lnTo>
                  <a:lnTo>
                    <a:pt x="391" y="1202"/>
                  </a:lnTo>
                  <a:lnTo>
                    <a:pt x="391" y="1168"/>
                  </a:lnTo>
                  <a:lnTo>
                    <a:pt x="391" y="1132"/>
                  </a:lnTo>
                  <a:lnTo>
                    <a:pt x="391" y="1098"/>
                  </a:lnTo>
                  <a:lnTo>
                    <a:pt x="391" y="1061"/>
                  </a:lnTo>
                  <a:lnTo>
                    <a:pt x="391" y="1027"/>
                  </a:lnTo>
                  <a:lnTo>
                    <a:pt x="391" y="990"/>
                  </a:lnTo>
                  <a:lnTo>
                    <a:pt x="391" y="956"/>
                  </a:lnTo>
                  <a:lnTo>
                    <a:pt x="391" y="920"/>
                  </a:lnTo>
                  <a:lnTo>
                    <a:pt x="391" y="886"/>
                  </a:lnTo>
                  <a:lnTo>
                    <a:pt x="414" y="849"/>
                  </a:lnTo>
                  <a:lnTo>
                    <a:pt x="414" y="815"/>
                  </a:lnTo>
                  <a:lnTo>
                    <a:pt x="429" y="778"/>
                  </a:lnTo>
                  <a:lnTo>
                    <a:pt x="429" y="744"/>
                  </a:lnTo>
                  <a:lnTo>
                    <a:pt x="429" y="690"/>
                  </a:lnTo>
                  <a:lnTo>
                    <a:pt x="452" y="637"/>
                  </a:lnTo>
                  <a:lnTo>
                    <a:pt x="471" y="603"/>
                  </a:lnTo>
                  <a:lnTo>
                    <a:pt x="490" y="566"/>
                  </a:lnTo>
                  <a:lnTo>
                    <a:pt x="490" y="532"/>
                  </a:lnTo>
                  <a:lnTo>
                    <a:pt x="490" y="495"/>
                  </a:lnTo>
                  <a:lnTo>
                    <a:pt x="509" y="461"/>
                  </a:lnTo>
                  <a:lnTo>
                    <a:pt x="509" y="424"/>
                  </a:lnTo>
                  <a:lnTo>
                    <a:pt x="509" y="371"/>
                  </a:lnTo>
                  <a:lnTo>
                    <a:pt x="509" y="337"/>
                  </a:lnTo>
                  <a:lnTo>
                    <a:pt x="528" y="283"/>
                  </a:lnTo>
                  <a:lnTo>
                    <a:pt x="528" y="249"/>
                  </a:lnTo>
                  <a:lnTo>
                    <a:pt x="528" y="212"/>
                  </a:lnTo>
                  <a:lnTo>
                    <a:pt x="528" y="178"/>
                  </a:lnTo>
                  <a:lnTo>
                    <a:pt x="550" y="141"/>
                  </a:lnTo>
                  <a:lnTo>
                    <a:pt x="550" y="107"/>
                  </a:lnTo>
                  <a:lnTo>
                    <a:pt x="550" y="71"/>
                  </a:lnTo>
                  <a:lnTo>
                    <a:pt x="528" y="37"/>
                  </a:lnTo>
                  <a:lnTo>
                    <a:pt x="509" y="0"/>
                  </a:lnTo>
                  <a:lnTo>
                    <a:pt x="471" y="37"/>
                  </a:lnTo>
                  <a:lnTo>
                    <a:pt x="452" y="71"/>
                  </a:lnTo>
                  <a:lnTo>
                    <a:pt x="429" y="107"/>
                  </a:lnTo>
                  <a:lnTo>
                    <a:pt x="429" y="158"/>
                  </a:lnTo>
                  <a:lnTo>
                    <a:pt x="414" y="212"/>
                  </a:lnTo>
                  <a:lnTo>
                    <a:pt x="391" y="249"/>
                  </a:lnTo>
                  <a:lnTo>
                    <a:pt x="391" y="283"/>
                  </a:lnTo>
                  <a:lnTo>
                    <a:pt x="372" y="320"/>
                  </a:lnTo>
                  <a:lnTo>
                    <a:pt x="372" y="354"/>
                  </a:lnTo>
                  <a:lnTo>
                    <a:pt x="353" y="390"/>
                  </a:lnTo>
                  <a:lnTo>
                    <a:pt x="353" y="424"/>
                  </a:lnTo>
                  <a:lnTo>
                    <a:pt x="353" y="461"/>
                  </a:lnTo>
                  <a:lnTo>
                    <a:pt x="353" y="495"/>
                  </a:lnTo>
                  <a:lnTo>
                    <a:pt x="353" y="532"/>
                  </a:lnTo>
                  <a:lnTo>
                    <a:pt x="334" y="566"/>
                  </a:lnTo>
                  <a:lnTo>
                    <a:pt x="334" y="603"/>
                  </a:lnTo>
                  <a:lnTo>
                    <a:pt x="315" y="637"/>
                  </a:lnTo>
                  <a:lnTo>
                    <a:pt x="315" y="673"/>
                  </a:lnTo>
                  <a:lnTo>
                    <a:pt x="296" y="707"/>
                  </a:lnTo>
                  <a:lnTo>
                    <a:pt x="296" y="744"/>
                  </a:lnTo>
                  <a:lnTo>
                    <a:pt x="273" y="795"/>
                  </a:lnTo>
                  <a:lnTo>
                    <a:pt x="273" y="866"/>
                  </a:lnTo>
                  <a:lnTo>
                    <a:pt x="273" y="903"/>
                  </a:lnTo>
                  <a:lnTo>
                    <a:pt x="273" y="956"/>
                  </a:lnTo>
                  <a:lnTo>
                    <a:pt x="273" y="990"/>
                  </a:lnTo>
                  <a:lnTo>
                    <a:pt x="273" y="1027"/>
                  </a:lnTo>
                  <a:lnTo>
                    <a:pt x="273" y="1061"/>
                  </a:lnTo>
                  <a:lnTo>
                    <a:pt x="254" y="1098"/>
                  </a:lnTo>
                  <a:lnTo>
                    <a:pt x="216" y="1132"/>
                  </a:lnTo>
                  <a:lnTo>
                    <a:pt x="216" y="1168"/>
                  </a:lnTo>
                  <a:lnTo>
                    <a:pt x="197" y="1202"/>
                  </a:lnTo>
                  <a:lnTo>
                    <a:pt x="175" y="1239"/>
                  </a:lnTo>
                  <a:lnTo>
                    <a:pt x="137" y="1273"/>
                  </a:lnTo>
                  <a:lnTo>
                    <a:pt x="137" y="1310"/>
                  </a:lnTo>
                  <a:lnTo>
                    <a:pt x="118" y="1344"/>
                  </a:lnTo>
                  <a:lnTo>
                    <a:pt x="118" y="1381"/>
                  </a:lnTo>
                  <a:lnTo>
                    <a:pt x="79" y="1398"/>
                  </a:lnTo>
                  <a:lnTo>
                    <a:pt x="79" y="1432"/>
                  </a:lnTo>
                  <a:lnTo>
                    <a:pt x="57" y="1468"/>
                  </a:lnTo>
                  <a:lnTo>
                    <a:pt x="38" y="1522"/>
                  </a:lnTo>
                  <a:lnTo>
                    <a:pt x="38" y="1556"/>
                  </a:lnTo>
                  <a:lnTo>
                    <a:pt x="38" y="1593"/>
                  </a:lnTo>
                  <a:lnTo>
                    <a:pt x="0" y="1785"/>
                  </a:lnTo>
                  <a:close/>
                </a:path>
              </a:pathLst>
            </a:custGeom>
            <a:solidFill>
              <a:srgbClr val="808000"/>
            </a:solidFill>
            <a:ln w="39688">
              <a:solidFill>
                <a:srgbClr val="996600"/>
              </a:solidFill>
              <a:prstDash val="solid"/>
              <a:round/>
              <a:headEnd/>
              <a:tailEnd/>
            </a:ln>
          </p:spPr>
          <p:txBody>
            <a:bodyPr/>
            <a:lstStyle/>
            <a:p>
              <a:endParaRPr lang="sv-SE"/>
            </a:p>
          </p:txBody>
        </p:sp>
        <p:sp>
          <p:nvSpPr>
            <p:cNvPr id="4185" name="Freeform 27"/>
            <p:cNvSpPr>
              <a:spLocks/>
            </p:cNvSpPr>
            <p:nvPr/>
          </p:nvSpPr>
          <p:spPr bwMode="auto">
            <a:xfrm rot="-4581493">
              <a:off x="3415" y="4413"/>
              <a:ext cx="394" cy="1131"/>
            </a:xfrm>
            <a:custGeom>
              <a:avLst/>
              <a:gdLst>
                <a:gd name="T0" fmla="*/ 296 w 394"/>
                <a:gd name="T1" fmla="*/ 1098 h 1131"/>
                <a:gd name="T2" fmla="*/ 277 w 394"/>
                <a:gd name="T3" fmla="*/ 1027 h 1131"/>
                <a:gd name="T4" fmla="*/ 197 w 394"/>
                <a:gd name="T5" fmla="*/ 956 h 1131"/>
                <a:gd name="T6" fmla="*/ 98 w 394"/>
                <a:gd name="T7" fmla="*/ 919 h 1131"/>
                <a:gd name="T8" fmla="*/ 60 w 394"/>
                <a:gd name="T9" fmla="*/ 849 h 1131"/>
                <a:gd name="T10" fmla="*/ 0 w 394"/>
                <a:gd name="T11" fmla="*/ 795 h 1131"/>
                <a:gd name="T12" fmla="*/ 0 w 394"/>
                <a:gd name="T13" fmla="*/ 707 h 1131"/>
                <a:gd name="T14" fmla="*/ 0 w 394"/>
                <a:gd name="T15" fmla="*/ 636 h 1131"/>
                <a:gd name="T16" fmla="*/ 0 w 394"/>
                <a:gd name="T17" fmla="*/ 566 h 1131"/>
                <a:gd name="T18" fmla="*/ 0 w 394"/>
                <a:gd name="T19" fmla="*/ 495 h 1131"/>
                <a:gd name="T20" fmla="*/ 0 w 394"/>
                <a:gd name="T21" fmla="*/ 424 h 1131"/>
                <a:gd name="T22" fmla="*/ 0 w 394"/>
                <a:gd name="T23" fmla="*/ 353 h 1131"/>
                <a:gd name="T24" fmla="*/ 22 w 394"/>
                <a:gd name="T25" fmla="*/ 283 h 1131"/>
                <a:gd name="T26" fmla="*/ 22 w 394"/>
                <a:gd name="T27" fmla="*/ 212 h 1131"/>
                <a:gd name="T28" fmla="*/ 41 w 394"/>
                <a:gd name="T29" fmla="*/ 141 h 1131"/>
                <a:gd name="T30" fmla="*/ 79 w 394"/>
                <a:gd name="T31" fmla="*/ 36 h 1131"/>
                <a:gd name="T32" fmla="*/ 79 w 394"/>
                <a:gd name="T33" fmla="*/ 36 h 1131"/>
                <a:gd name="T34" fmla="*/ 79 w 394"/>
                <a:gd name="T35" fmla="*/ 124 h 1131"/>
                <a:gd name="T36" fmla="*/ 140 w 394"/>
                <a:gd name="T37" fmla="*/ 212 h 1131"/>
                <a:gd name="T38" fmla="*/ 159 w 394"/>
                <a:gd name="T39" fmla="*/ 283 h 1131"/>
                <a:gd name="T40" fmla="*/ 159 w 394"/>
                <a:gd name="T41" fmla="*/ 353 h 1131"/>
                <a:gd name="T42" fmla="*/ 178 w 394"/>
                <a:gd name="T43" fmla="*/ 424 h 1131"/>
                <a:gd name="T44" fmla="*/ 178 w 394"/>
                <a:gd name="T45" fmla="*/ 495 h 1131"/>
                <a:gd name="T46" fmla="*/ 178 w 394"/>
                <a:gd name="T47" fmla="*/ 566 h 1131"/>
                <a:gd name="T48" fmla="*/ 178 w 394"/>
                <a:gd name="T49" fmla="*/ 636 h 1131"/>
                <a:gd name="T50" fmla="*/ 216 w 394"/>
                <a:gd name="T51" fmla="*/ 724 h 1131"/>
                <a:gd name="T52" fmla="*/ 254 w 394"/>
                <a:gd name="T53" fmla="*/ 795 h 1131"/>
                <a:gd name="T54" fmla="*/ 315 w 394"/>
                <a:gd name="T55" fmla="*/ 885 h 1131"/>
                <a:gd name="T56" fmla="*/ 353 w 394"/>
                <a:gd name="T57" fmla="*/ 956 h 1131"/>
                <a:gd name="T58" fmla="*/ 394 w 394"/>
                <a:gd name="T59" fmla="*/ 1027 h 1131"/>
                <a:gd name="T60" fmla="*/ 394 w 394"/>
                <a:gd name="T61" fmla="*/ 1098 h 1131"/>
                <a:gd name="T62" fmla="*/ 353 w 394"/>
                <a:gd name="T63" fmla="*/ 1131 h 1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1131">
                  <a:moveTo>
                    <a:pt x="353" y="1131"/>
                  </a:moveTo>
                  <a:lnTo>
                    <a:pt x="296" y="1098"/>
                  </a:lnTo>
                  <a:lnTo>
                    <a:pt x="296" y="1061"/>
                  </a:lnTo>
                  <a:lnTo>
                    <a:pt x="277" y="1027"/>
                  </a:lnTo>
                  <a:lnTo>
                    <a:pt x="238" y="990"/>
                  </a:lnTo>
                  <a:lnTo>
                    <a:pt x="197" y="956"/>
                  </a:lnTo>
                  <a:lnTo>
                    <a:pt x="159" y="936"/>
                  </a:lnTo>
                  <a:lnTo>
                    <a:pt x="98" y="919"/>
                  </a:lnTo>
                  <a:lnTo>
                    <a:pt x="79" y="885"/>
                  </a:lnTo>
                  <a:lnTo>
                    <a:pt x="60" y="849"/>
                  </a:lnTo>
                  <a:lnTo>
                    <a:pt x="22" y="832"/>
                  </a:lnTo>
                  <a:lnTo>
                    <a:pt x="0" y="795"/>
                  </a:lnTo>
                  <a:lnTo>
                    <a:pt x="0" y="744"/>
                  </a:lnTo>
                  <a:lnTo>
                    <a:pt x="0" y="707"/>
                  </a:lnTo>
                  <a:lnTo>
                    <a:pt x="0" y="673"/>
                  </a:lnTo>
                  <a:lnTo>
                    <a:pt x="0" y="636"/>
                  </a:lnTo>
                  <a:lnTo>
                    <a:pt x="0" y="602"/>
                  </a:lnTo>
                  <a:lnTo>
                    <a:pt x="0" y="566"/>
                  </a:lnTo>
                  <a:lnTo>
                    <a:pt x="0" y="532"/>
                  </a:lnTo>
                  <a:lnTo>
                    <a:pt x="0" y="495"/>
                  </a:lnTo>
                  <a:lnTo>
                    <a:pt x="0" y="461"/>
                  </a:lnTo>
                  <a:lnTo>
                    <a:pt x="0" y="424"/>
                  </a:lnTo>
                  <a:lnTo>
                    <a:pt x="0" y="390"/>
                  </a:lnTo>
                  <a:lnTo>
                    <a:pt x="0" y="353"/>
                  </a:lnTo>
                  <a:lnTo>
                    <a:pt x="22" y="319"/>
                  </a:lnTo>
                  <a:lnTo>
                    <a:pt x="22" y="283"/>
                  </a:lnTo>
                  <a:lnTo>
                    <a:pt x="22" y="249"/>
                  </a:lnTo>
                  <a:lnTo>
                    <a:pt x="22" y="212"/>
                  </a:lnTo>
                  <a:lnTo>
                    <a:pt x="41" y="178"/>
                  </a:lnTo>
                  <a:lnTo>
                    <a:pt x="41" y="141"/>
                  </a:lnTo>
                  <a:lnTo>
                    <a:pt x="60" y="87"/>
                  </a:lnTo>
                  <a:lnTo>
                    <a:pt x="79" y="36"/>
                  </a:lnTo>
                  <a:lnTo>
                    <a:pt x="79" y="0"/>
                  </a:lnTo>
                  <a:lnTo>
                    <a:pt x="79" y="36"/>
                  </a:lnTo>
                  <a:lnTo>
                    <a:pt x="79" y="87"/>
                  </a:lnTo>
                  <a:lnTo>
                    <a:pt x="79" y="124"/>
                  </a:lnTo>
                  <a:lnTo>
                    <a:pt x="98" y="158"/>
                  </a:lnTo>
                  <a:lnTo>
                    <a:pt x="140" y="212"/>
                  </a:lnTo>
                  <a:lnTo>
                    <a:pt x="159" y="249"/>
                  </a:lnTo>
                  <a:lnTo>
                    <a:pt x="159" y="283"/>
                  </a:lnTo>
                  <a:lnTo>
                    <a:pt x="159" y="319"/>
                  </a:lnTo>
                  <a:lnTo>
                    <a:pt x="159" y="353"/>
                  </a:lnTo>
                  <a:lnTo>
                    <a:pt x="159" y="390"/>
                  </a:lnTo>
                  <a:lnTo>
                    <a:pt x="178" y="424"/>
                  </a:lnTo>
                  <a:lnTo>
                    <a:pt x="178" y="461"/>
                  </a:lnTo>
                  <a:lnTo>
                    <a:pt x="178" y="495"/>
                  </a:lnTo>
                  <a:lnTo>
                    <a:pt x="178" y="532"/>
                  </a:lnTo>
                  <a:lnTo>
                    <a:pt x="178" y="566"/>
                  </a:lnTo>
                  <a:lnTo>
                    <a:pt x="178" y="602"/>
                  </a:lnTo>
                  <a:lnTo>
                    <a:pt x="178" y="636"/>
                  </a:lnTo>
                  <a:lnTo>
                    <a:pt x="197" y="690"/>
                  </a:lnTo>
                  <a:lnTo>
                    <a:pt x="216" y="724"/>
                  </a:lnTo>
                  <a:lnTo>
                    <a:pt x="238" y="761"/>
                  </a:lnTo>
                  <a:lnTo>
                    <a:pt x="254" y="795"/>
                  </a:lnTo>
                  <a:lnTo>
                    <a:pt x="296" y="849"/>
                  </a:lnTo>
                  <a:lnTo>
                    <a:pt x="315" y="885"/>
                  </a:lnTo>
                  <a:lnTo>
                    <a:pt x="315" y="919"/>
                  </a:lnTo>
                  <a:lnTo>
                    <a:pt x="353" y="956"/>
                  </a:lnTo>
                  <a:lnTo>
                    <a:pt x="375" y="990"/>
                  </a:lnTo>
                  <a:lnTo>
                    <a:pt x="394" y="1027"/>
                  </a:lnTo>
                  <a:lnTo>
                    <a:pt x="394" y="1061"/>
                  </a:lnTo>
                  <a:lnTo>
                    <a:pt x="394" y="1098"/>
                  </a:lnTo>
                  <a:lnTo>
                    <a:pt x="394" y="1131"/>
                  </a:lnTo>
                  <a:lnTo>
                    <a:pt x="353" y="1131"/>
                  </a:lnTo>
                  <a:close/>
                </a:path>
              </a:pathLst>
            </a:custGeom>
            <a:solidFill>
              <a:srgbClr val="808000"/>
            </a:solidFill>
            <a:ln w="39688">
              <a:solidFill>
                <a:srgbClr val="996600"/>
              </a:solidFill>
              <a:prstDash val="solid"/>
              <a:round/>
              <a:headEnd/>
              <a:tailEnd/>
            </a:ln>
          </p:spPr>
          <p:txBody>
            <a:bodyPr/>
            <a:lstStyle/>
            <a:p>
              <a:endParaRPr lang="sv-SE"/>
            </a:p>
          </p:txBody>
        </p:sp>
        <p:sp>
          <p:nvSpPr>
            <p:cNvPr id="4186" name="Freeform 28"/>
            <p:cNvSpPr>
              <a:spLocks/>
            </p:cNvSpPr>
            <p:nvPr/>
          </p:nvSpPr>
          <p:spPr bwMode="auto">
            <a:xfrm rot="-4578164">
              <a:off x="1818" y="4120"/>
              <a:ext cx="411" cy="1681"/>
            </a:xfrm>
            <a:custGeom>
              <a:avLst/>
              <a:gdLst>
                <a:gd name="T0" fmla="*/ 392 w 411"/>
                <a:gd name="T1" fmla="*/ 1610 h 1681"/>
                <a:gd name="T2" fmla="*/ 392 w 411"/>
                <a:gd name="T3" fmla="*/ 1540 h 1681"/>
                <a:gd name="T4" fmla="*/ 331 w 411"/>
                <a:gd name="T5" fmla="*/ 1486 h 1681"/>
                <a:gd name="T6" fmla="*/ 312 w 411"/>
                <a:gd name="T7" fmla="*/ 1415 h 1681"/>
                <a:gd name="T8" fmla="*/ 233 w 411"/>
                <a:gd name="T9" fmla="*/ 1344 h 1681"/>
                <a:gd name="T10" fmla="*/ 194 w 411"/>
                <a:gd name="T11" fmla="*/ 1274 h 1681"/>
                <a:gd name="T12" fmla="*/ 137 w 411"/>
                <a:gd name="T13" fmla="*/ 1203 h 1681"/>
                <a:gd name="T14" fmla="*/ 77 w 411"/>
                <a:gd name="T15" fmla="*/ 1132 h 1681"/>
                <a:gd name="T16" fmla="*/ 77 w 411"/>
                <a:gd name="T17" fmla="*/ 1061 h 1681"/>
                <a:gd name="T18" fmla="*/ 57 w 411"/>
                <a:gd name="T19" fmla="*/ 991 h 1681"/>
                <a:gd name="T20" fmla="*/ 57 w 411"/>
                <a:gd name="T21" fmla="*/ 920 h 1681"/>
                <a:gd name="T22" fmla="*/ 38 w 411"/>
                <a:gd name="T23" fmla="*/ 849 h 1681"/>
                <a:gd name="T24" fmla="*/ 19 w 411"/>
                <a:gd name="T25" fmla="*/ 778 h 1681"/>
                <a:gd name="T26" fmla="*/ 19 w 411"/>
                <a:gd name="T27" fmla="*/ 708 h 1681"/>
                <a:gd name="T28" fmla="*/ 0 w 411"/>
                <a:gd name="T29" fmla="*/ 637 h 1681"/>
                <a:gd name="T30" fmla="*/ 0 w 411"/>
                <a:gd name="T31" fmla="*/ 566 h 1681"/>
                <a:gd name="T32" fmla="*/ 19 w 411"/>
                <a:gd name="T33" fmla="*/ 495 h 1681"/>
                <a:gd name="T34" fmla="*/ 38 w 411"/>
                <a:gd name="T35" fmla="*/ 425 h 1681"/>
                <a:gd name="T36" fmla="*/ 57 w 411"/>
                <a:gd name="T37" fmla="*/ 354 h 1681"/>
                <a:gd name="T38" fmla="*/ 57 w 411"/>
                <a:gd name="T39" fmla="*/ 283 h 1681"/>
                <a:gd name="T40" fmla="*/ 77 w 411"/>
                <a:gd name="T41" fmla="*/ 213 h 1681"/>
                <a:gd name="T42" fmla="*/ 77 w 411"/>
                <a:gd name="T43" fmla="*/ 142 h 1681"/>
                <a:gd name="T44" fmla="*/ 57 w 411"/>
                <a:gd name="T45" fmla="*/ 71 h 1681"/>
                <a:gd name="T46" fmla="*/ 57 w 411"/>
                <a:gd name="T47" fmla="*/ 0 h 1681"/>
                <a:gd name="T48" fmla="*/ 57 w 411"/>
                <a:gd name="T49" fmla="*/ 71 h 1681"/>
                <a:gd name="T50" fmla="*/ 57 w 411"/>
                <a:gd name="T51" fmla="*/ 142 h 1681"/>
                <a:gd name="T52" fmla="*/ 57 w 411"/>
                <a:gd name="T53" fmla="*/ 213 h 1681"/>
                <a:gd name="T54" fmla="*/ 77 w 411"/>
                <a:gd name="T55" fmla="*/ 283 h 1681"/>
                <a:gd name="T56" fmla="*/ 96 w 411"/>
                <a:gd name="T57" fmla="*/ 374 h 1681"/>
                <a:gd name="T58" fmla="*/ 137 w 411"/>
                <a:gd name="T59" fmla="*/ 445 h 1681"/>
                <a:gd name="T60" fmla="*/ 156 w 411"/>
                <a:gd name="T61" fmla="*/ 515 h 1681"/>
                <a:gd name="T62" fmla="*/ 156 w 411"/>
                <a:gd name="T63" fmla="*/ 603 h 1681"/>
                <a:gd name="T64" fmla="*/ 175 w 411"/>
                <a:gd name="T65" fmla="*/ 674 h 1681"/>
                <a:gd name="T66" fmla="*/ 175 w 411"/>
                <a:gd name="T67" fmla="*/ 744 h 1681"/>
                <a:gd name="T68" fmla="*/ 194 w 411"/>
                <a:gd name="T69" fmla="*/ 815 h 1681"/>
                <a:gd name="T70" fmla="*/ 233 w 411"/>
                <a:gd name="T71" fmla="*/ 920 h 1681"/>
                <a:gd name="T72" fmla="*/ 255 w 411"/>
                <a:gd name="T73" fmla="*/ 991 h 1681"/>
                <a:gd name="T74" fmla="*/ 312 w 411"/>
                <a:gd name="T75" fmla="*/ 1061 h 1681"/>
                <a:gd name="T76" fmla="*/ 312 w 411"/>
                <a:gd name="T77" fmla="*/ 1132 h 1681"/>
                <a:gd name="T78" fmla="*/ 331 w 411"/>
                <a:gd name="T79" fmla="*/ 1203 h 1681"/>
                <a:gd name="T80" fmla="*/ 331 w 411"/>
                <a:gd name="T81" fmla="*/ 1274 h 1681"/>
                <a:gd name="T82" fmla="*/ 350 w 411"/>
                <a:gd name="T83" fmla="*/ 1344 h 1681"/>
                <a:gd name="T84" fmla="*/ 392 w 411"/>
                <a:gd name="T85" fmla="*/ 1435 h 1681"/>
                <a:gd name="T86" fmla="*/ 392 w 411"/>
                <a:gd name="T87" fmla="*/ 1506 h 16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1" h="1681">
                  <a:moveTo>
                    <a:pt x="411" y="1681"/>
                  </a:moveTo>
                  <a:lnTo>
                    <a:pt x="392" y="1610"/>
                  </a:lnTo>
                  <a:lnTo>
                    <a:pt x="392" y="1576"/>
                  </a:lnTo>
                  <a:lnTo>
                    <a:pt x="392" y="1540"/>
                  </a:lnTo>
                  <a:lnTo>
                    <a:pt x="350" y="1523"/>
                  </a:lnTo>
                  <a:lnTo>
                    <a:pt x="331" y="1486"/>
                  </a:lnTo>
                  <a:lnTo>
                    <a:pt x="312" y="1452"/>
                  </a:lnTo>
                  <a:lnTo>
                    <a:pt x="312" y="1415"/>
                  </a:lnTo>
                  <a:lnTo>
                    <a:pt x="274" y="1381"/>
                  </a:lnTo>
                  <a:lnTo>
                    <a:pt x="233" y="1344"/>
                  </a:lnTo>
                  <a:lnTo>
                    <a:pt x="233" y="1310"/>
                  </a:lnTo>
                  <a:lnTo>
                    <a:pt x="194" y="1274"/>
                  </a:lnTo>
                  <a:lnTo>
                    <a:pt x="156" y="1240"/>
                  </a:lnTo>
                  <a:lnTo>
                    <a:pt x="137" y="1203"/>
                  </a:lnTo>
                  <a:lnTo>
                    <a:pt x="96" y="1169"/>
                  </a:lnTo>
                  <a:lnTo>
                    <a:pt x="77" y="1132"/>
                  </a:lnTo>
                  <a:lnTo>
                    <a:pt x="77" y="1098"/>
                  </a:lnTo>
                  <a:lnTo>
                    <a:pt x="77" y="1061"/>
                  </a:lnTo>
                  <a:lnTo>
                    <a:pt x="57" y="1027"/>
                  </a:lnTo>
                  <a:lnTo>
                    <a:pt x="57" y="991"/>
                  </a:lnTo>
                  <a:lnTo>
                    <a:pt x="57" y="957"/>
                  </a:lnTo>
                  <a:lnTo>
                    <a:pt x="57" y="920"/>
                  </a:lnTo>
                  <a:lnTo>
                    <a:pt x="38" y="886"/>
                  </a:lnTo>
                  <a:lnTo>
                    <a:pt x="38" y="849"/>
                  </a:lnTo>
                  <a:lnTo>
                    <a:pt x="19" y="815"/>
                  </a:lnTo>
                  <a:lnTo>
                    <a:pt x="19" y="778"/>
                  </a:lnTo>
                  <a:lnTo>
                    <a:pt x="19" y="744"/>
                  </a:lnTo>
                  <a:lnTo>
                    <a:pt x="19" y="708"/>
                  </a:lnTo>
                  <a:lnTo>
                    <a:pt x="0" y="674"/>
                  </a:lnTo>
                  <a:lnTo>
                    <a:pt x="0" y="637"/>
                  </a:lnTo>
                  <a:lnTo>
                    <a:pt x="0" y="603"/>
                  </a:lnTo>
                  <a:lnTo>
                    <a:pt x="0" y="566"/>
                  </a:lnTo>
                  <a:lnTo>
                    <a:pt x="19" y="532"/>
                  </a:lnTo>
                  <a:lnTo>
                    <a:pt x="19" y="495"/>
                  </a:lnTo>
                  <a:lnTo>
                    <a:pt x="19" y="462"/>
                  </a:lnTo>
                  <a:lnTo>
                    <a:pt x="38" y="425"/>
                  </a:lnTo>
                  <a:lnTo>
                    <a:pt x="38" y="391"/>
                  </a:lnTo>
                  <a:lnTo>
                    <a:pt x="57" y="354"/>
                  </a:lnTo>
                  <a:lnTo>
                    <a:pt x="57" y="320"/>
                  </a:lnTo>
                  <a:lnTo>
                    <a:pt x="57" y="283"/>
                  </a:lnTo>
                  <a:lnTo>
                    <a:pt x="77" y="249"/>
                  </a:lnTo>
                  <a:lnTo>
                    <a:pt x="77" y="213"/>
                  </a:lnTo>
                  <a:lnTo>
                    <a:pt x="77" y="179"/>
                  </a:lnTo>
                  <a:lnTo>
                    <a:pt x="77" y="142"/>
                  </a:lnTo>
                  <a:lnTo>
                    <a:pt x="77" y="108"/>
                  </a:lnTo>
                  <a:lnTo>
                    <a:pt x="57" y="71"/>
                  </a:lnTo>
                  <a:lnTo>
                    <a:pt x="57" y="37"/>
                  </a:lnTo>
                  <a:lnTo>
                    <a:pt x="57" y="0"/>
                  </a:lnTo>
                  <a:lnTo>
                    <a:pt x="57" y="37"/>
                  </a:lnTo>
                  <a:lnTo>
                    <a:pt x="57" y="71"/>
                  </a:lnTo>
                  <a:lnTo>
                    <a:pt x="57" y="108"/>
                  </a:lnTo>
                  <a:lnTo>
                    <a:pt x="57" y="142"/>
                  </a:lnTo>
                  <a:lnTo>
                    <a:pt x="57" y="179"/>
                  </a:lnTo>
                  <a:lnTo>
                    <a:pt x="57" y="213"/>
                  </a:lnTo>
                  <a:lnTo>
                    <a:pt x="77" y="249"/>
                  </a:lnTo>
                  <a:lnTo>
                    <a:pt x="77" y="283"/>
                  </a:lnTo>
                  <a:lnTo>
                    <a:pt x="77" y="320"/>
                  </a:lnTo>
                  <a:lnTo>
                    <a:pt x="96" y="374"/>
                  </a:lnTo>
                  <a:lnTo>
                    <a:pt x="118" y="408"/>
                  </a:lnTo>
                  <a:lnTo>
                    <a:pt x="137" y="445"/>
                  </a:lnTo>
                  <a:lnTo>
                    <a:pt x="156" y="479"/>
                  </a:lnTo>
                  <a:lnTo>
                    <a:pt x="156" y="515"/>
                  </a:lnTo>
                  <a:lnTo>
                    <a:pt x="156" y="549"/>
                  </a:lnTo>
                  <a:lnTo>
                    <a:pt x="156" y="603"/>
                  </a:lnTo>
                  <a:lnTo>
                    <a:pt x="175" y="637"/>
                  </a:lnTo>
                  <a:lnTo>
                    <a:pt x="175" y="674"/>
                  </a:lnTo>
                  <a:lnTo>
                    <a:pt x="175" y="708"/>
                  </a:lnTo>
                  <a:lnTo>
                    <a:pt x="175" y="744"/>
                  </a:lnTo>
                  <a:lnTo>
                    <a:pt x="175" y="778"/>
                  </a:lnTo>
                  <a:lnTo>
                    <a:pt x="194" y="815"/>
                  </a:lnTo>
                  <a:lnTo>
                    <a:pt x="217" y="869"/>
                  </a:lnTo>
                  <a:lnTo>
                    <a:pt x="233" y="920"/>
                  </a:lnTo>
                  <a:lnTo>
                    <a:pt x="233" y="957"/>
                  </a:lnTo>
                  <a:lnTo>
                    <a:pt x="255" y="991"/>
                  </a:lnTo>
                  <a:lnTo>
                    <a:pt x="274" y="1027"/>
                  </a:lnTo>
                  <a:lnTo>
                    <a:pt x="312" y="1061"/>
                  </a:lnTo>
                  <a:lnTo>
                    <a:pt x="312" y="1098"/>
                  </a:lnTo>
                  <a:lnTo>
                    <a:pt x="312" y="1132"/>
                  </a:lnTo>
                  <a:lnTo>
                    <a:pt x="312" y="1169"/>
                  </a:lnTo>
                  <a:lnTo>
                    <a:pt x="331" y="1203"/>
                  </a:lnTo>
                  <a:lnTo>
                    <a:pt x="331" y="1240"/>
                  </a:lnTo>
                  <a:lnTo>
                    <a:pt x="331" y="1274"/>
                  </a:lnTo>
                  <a:lnTo>
                    <a:pt x="350" y="1310"/>
                  </a:lnTo>
                  <a:lnTo>
                    <a:pt x="350" y="1344"/>
                  </a:lnTo>
                  <a:lnTo>
                    <a:pt x="373" y="1381"/>
                  </a:lnTo>
                  <a:lnTo>
                    <a:pt x="392" y="1435"/>
                  </a:lnTo>
                  <a:lnTo>
                    <a:pt x="392" y="1469"/>
                  </a:lnTo>
                  <a:lnTo>
                    <a:pt x="392" y="1506"/>
                  </a:lnTo>
                  <a:lnTo>
                    <a:pt x="411" y="1681"/>
                  </a:lnTo>
                  <a:close/>
                </a:path>
              </a:pathLst>
            </a:custGeom>
            <a:solidFill>
              <a:srgbClr val="808000"/>
            </a:solidFill>
            <a:ln w="39688">
              <a:solidFill>
                <a:srgbClr val="996600"/>
              </a:solidFill>
              <a:prstDash val="solid"/>
              <a:round/>
              <a:headEnd/>
              <a:tailEnd/>
            </a:ln>
          </p:spPr>
          <p:txBody>
            <a:bodyPr/>
            <a:lstStyle/>
            <a:p>
              <a:endParaRPr lang="sv-SE"/>
            </a:p>
          </p:txBody>
        </p:sp>
        <p:sp>
          <p:nvSpPr>
            <p:cNvPr id="4187" name="Freeform 29"/>
            <p:cNvSpPr>
              <a:spLocks/>
            </p:cNvSpPr>
            <p:nvPr/>
          </p:nvSpPr>
          <p:spPr bwMode="auto">
            <a:xfrm rot="-5272826">
              <a:off x="1383" y="3841"/>
              <a:ext cx="233" cy="1998"/>
            </a:xfrm>
            <a:custGeom>
              <a:avLst/>
              <a:gdLst>
                <a:gd name="T0" fmla="*/ 118 w 233"/>
                <a:gd name="T1" fmla="*/ 1565 h 1998"/>
                <a:gd name="T2" fmla="*/ 118 w 233"/>
                <a:gd name="T3" fmla="*/ 1494 h 1998"/>
                <a:gd name="T4" fmla="*/ 96 w 233"/>
                <a:gd name="T5" fmla="*/ 1432 h 1998"/>
                <a:gd name="T6" fmla="*/ 86 w 233"/>
                <a:gd name="T7" fmla="*/ 1373 h 1998"/>
                <a:gd name="T8" fmla="*/ 48 w 233"/>
                <a:gd name="T9" fmla="*/ 1319 h 1998"/>
                <a:gd name="T10" fmla="*/ 19 w 233"/>
                <a:gd name="T11" fmla="*/ 1265 h 1998"/>
                <a:gd name="T12" fmla="*/ 0 w 233"/>
                <a:gd name="T13" fmla="*/ 1160 h 1998"/>
                <a:gd name="T14" fmla="*/ 19 w 233"/>
                <a:gd name="T15" fmla="*/ 1090 h 1998"/>
                <a:gd name="T16" fmla="*/ 38 w 233"/>
                <a:gd name="T17" fmla="*/ 991 h 1998"/>
                <a:gd name="T18" fmla="*/ 86 w 233"/>
                <a:gd name="T19" fmla="*/ 911 h 1998"/>
                <a:gd name="T20" fmla="*/ 118 w 233"/>
                <a:gd name="T21" fmla="*/ 841 h 1998"/>
                <a:gd name="T22" fmla="*/ 128 w 233"/>
                <a:gd name="T23" fmla="*/ 753 h 1998"/>
                <a:gd name="T24" fmla="*/ 128 w 233"/>
                <a:gd name="T25" fmla="*/ 691 h 1998"/>
                <a:gd name="T26" fmla="*/ 128 w 233"/>
                <a:gd name="T27" fmla="*/ 594 h 1998"/>
                <a:gd name="T28" fmla="*/ 128 w 233"/>
                <a:gd name="T29" fmla="*/ 504 h 1998"/>
                <a:gd name="T30" fmla="*/ 128 w 233"/>
                <a:gd name="T31" fmla="*/ 416 h 1998"/>
                <a:gd name="T32" fmla="*/ 137 w 233"/>
                <a:gd name="T33" fmla="*/ 312 h 1998"/>
                <a:gd name="T34" fmla="*/ 156 w 233"/>
                <a:gd name="T35" fmla="*/ 159 h 1998"/>
                <a:gd name="T36" fmla="*/ 156 w 233"/>
                <a:gd name="T37" fmla="*/ 88 h 1998"/>
                <a:gd name="T38" fmla="*/ 185 w 233"/>
                <a:gd name="T39" fmla="*/ 37 h 1998"/>
                <a:gd name="T40" fmla="*/ 194 w 233"/>
                <a:gd name="T41" fmla="*/ 17 h 1998"/>
                <a:gd name="T42" fmla="*/ 223 w 233"/>
                <a:gd name="T43" fmla="*/ 88 h 1998"/>
                <a:gd name="T44" fmla="*/ 233 w 233"/>
                <a:gd name="T45" fmla="*/ 159 h 1998"/>
                <a:gd name="T46" fmla="*/ 233 w 233"/>
                <a:gd name="T47" fmla="*/ 230 h 1998"/>
                <a:gd name="T48" fmla="*/ 233 w 233"/>
                <a:gd name="T49" fmla="*/ 320 h 1998"/>
                <a:gd name="T50" fmla="*/ 204 w 233"/>
                <a:gd name="T51" fmla="*/ 408 h 1998"/>
                <a:gd name="T52" fmla="*/ 194 w 233"/>
                <a:gd name="T53" fmla="*/ 495 h 1998"/>
                <a:gd name="T54" fmla="*/ 185 w 233"/>
                <a:gd name="T55" fmla="*/ 645 h 1998"/>
                <a:gd name="T56" fmla="*/ 194 w 233"/>
                <a:gd name="T57" fmla="*/ 795 h 1998"/>
                <a:gd name="T58" fmla="*/ 204 w 233"/>
                <a:gd name="T59" fmla="*/ 974 h 1998"/>
                <a:gd name="T60" fmla="*/ 204 w 233"/>
                <a:gd name="T61" fmla="*/ 1053 h 1998"/>
                <a:gd name="T62" fmla="*/ 204 w 233"/>
                <a:gd name="T63" fmla="*/ 1141 h 1998"/>
                <a:gd name="T64" fmla="*/ 217 w 233"/>
                <a:gd name="T65" fmla="*/ 1194 h 1998"/>
                <a:gd name="T66" fmla="*/ 223 w 233"/>
                <a:gd name="T67" fmla="*/ 1265 h 1998"/>
                <a:gd name="T68" fmla="*/ 233 w 233"/>
                <a:gd name="T69" fmla="*/ 1336 h 1998"/>
                <a:gd name="T70" fmla="*/ 233 w 233"/>
                <a:gd name="T71" fmla="*/ 1398 h 1998"/>
                <a:gd name="T72" fmla="*/ 233 w 233"/>
                <a:gd name="T73" fmla="*/ 1477 h 1998"/>
                <a:gd name="T74" fmla="*/ 233 w 233"/>
                <a:gd name="T75" fmla="*/ 1557 h 1998"/>
                <a:gd name="T76" fmla="*/ 204 w 233"/>
                <a:gd name="T77" fmla="*/ 1610 h 1998"/>
                <a:gd name="T78" fmla="*/ 185 w 233"/>
                <a:gd name="T79" fmla="*/ 1664 h 1998"/>
                <a:gd name="T80" fmla="*/ 166 w 233"/>
                <a:gd name="T81" fmla="*/ 1715 h 1998"/>
                <a:gd name="T82" fmla="*/ 156 w 233"/>
                <a:gd name="T83" fmla="*/ 1777 h 1998"/>
                <a:gd name="T84" fmla="*/ 137 w 233"/>
                <a:gd name="T85" fmla="*/ 1839 h 1998"/>
                <a:gd name="T86" fmla="*/ 118 w 233"/>
                <a:gd name="T87" fmla="*/ 1893 h 1998"/>
                <a:gd name="T88" fmla="*/ 105 w 233"/>
                <a:gd name="T89" fmla="*/ 1947 h 1998"/>
                <a:gd name="T90" fmla="*/ 105 w 233"/>
                <a:gd name="T91" fmla="*/ 1998 h 1998"/>
                <a:gd name="T92" fmla="*/ 96 w 233"/>
                <a:gd name="T93" fmla="*/ 1947 h 1998"/>
                <a:gd name="T94" fmla="*/ 96 w 233"/>
                <a:gd name="T95" fmla="*/ 1893 h 1998"/>
                <a:gd name="T96" fmla="*/ 96 w 233"/>
                <a:gd name="T97" fmla="*/ 1839 h 1998"/>
                <a:gd name="T98" fmla="*/ 105 w 233"/>
                <a:gd name="T99" fmla="*/ 1786 h 1998"/>
                <a:gd name="T100" fmla="*/ 118 w 233"/>
                <a:gd name="T101" fmla="*/ 1735 h 1998"/>
                <a:gd name="T102" fmla="*/ 96 w 233"/>
                <a:gd name="T103" fmla="*/ 1698 h 19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3" h="1998">
                  <a:moveTo>
                    <a:pt x="96" y="1698"/>
                  </a:moveTo>
                  <a:lnTo>
                    <a:pt x="118" y="1585"/>
                  </a:lnTo>
                  <a:lnTo>
                    <a:pt x="118" y="1565"/>
                  </a:lnTo>
                  <a:lnTo>
                    <a:pt x="118" y="1548"/>
                  </a:lnTo>
                  <a:lnTo>
                    <a:pt x="118" y="1514"/>
                  </a:lnTo>
                  <a:lnTo>
                    <a:pt x="118" y="1494"/>
                  </a:lnTo>
                  <a:lnTo>
                    <a:pt x="105" y="1477"/>
                  </a:lnTo>
                  <a:lnTo>
                    <a:pt x="105" y="1460"/>
                  </a:lnTo>
                  <a:lnTo>
                    <a:pt x="96" y="1432"/>
                  </a:lnTo>
                  <a:lnTo>
                    <a:pt x="96" y="1415"/>
                  </a:lnTo>
                  <a:lnTo>
                    <a:pt x="86" y="1398"/>
                  </a:lnTo>
                  <a:lnTo>
                    <a:pt x="86" y="1373"/>
                  </a:lnTo>
                  <a:lnTo>
                    <a:pt x="77" y="1353"/>
                  </a:lnTo>
                  <a:lnTo>
                    <a:pt x="67" y="1336"/>
                  </a:lnTo>
                  <a:lnTo>
                    <a:pt x="48" y="1319"/>
                  </a:lnTo>
                  <a:lnTo>
                    <a:pt x="38" y="1302"/>
                  </a:lnTo>
                  <a:lnTo>
                    <a:pt x="29" y="1282"/>
                  </a:lnTo>
                  <a:lnTo>
                    <a:pt x="19" y="1265"/>
                  </a:lnTo>
                  <a:lnTo>
                    <a:pt x="10" y="1240"/>
                  </a:lnTo>
                  <a:lnTo>
                    <a:pt x="0" y="1203"/>
                  </a:lnTo>
                  <a:lnTo>
                    <a:pt x="0" y="1160"/>
                  </a:lnTo>
                  <a:lnTo>
                    <a:pt x="10" y="1141"/>
                  </a:lnTo>
                  <a:lnTo>
                    <a:pt x="10" y="1115"/>
                  </a:lnTo>
                  <a:lnTo>
                    <a:pt x="19" y="1090"/>
                  </a:lnTo>
                  <a:lnTo>
                    <a:pt x="29" y="1061"/>
                  </a:lnTo>
                  <a:lnTo>
                    <a:pt x="38" y="1027"/>
                  </a:lnTo>
                  <a:lnTo>
                    <a:pt x="38" y="991"/>
                  </a:lnTo>
                  <a:lnTo>
                    <a:pt x="58" y="965"/>
                  </a:lnTo>
                  <a:lnTo>
                    <a:pt x="77" y="928"/>
                  </a:lnTo>
                  <a:lnTo>
                    <a:pt x="86" y="911"/>
                  </a:lnTo>
                  <a:lnTo>
                    <a:pt x="96" y="877"/>
                  </a:lnTo>
                  <a:lnTo>
                    <a:pt x="105" y="858"/>
                  </a:lnTo>
                  <a:lnTo>
                    <a:pt x="118" y="841"/>
                  </a:lnTo>
                  <a:lnTo>
                    <a:pt x="118" y="807"/>
                  </a:lnTo>
                  <a:lnTo>
                    <a:pt x="118" y="778"/>
                  </a:lnTo>
                  <a:lnTo>
                    <a:pt x="128" y="753"/>
                  </a:lnTo>
                  <a:lnTo>
                    <a:pt x="128" y="736"/>
                  </a:lnTo>
                  <a:lnTo>
                    <a:pt x="128" y="716"/>
                  </a:lnTo>
                  <a:lnTo>
                    <a:pt x="128" y="691"/>
                  </a:lnTo>
                  <a:lnTo>
                    <a:pt x="128" y="665"/>
                  </a:lnTo>
                  <a:lnTo>
                    <a:pt x="128" y="628"/>
                  </a:lnTo>
                  <a:lnTo>
                    <a:pt x="128" y="594"/>
                  </a:lnTo>
                  <a:lnTo>
                    <a:pt x="128" y="558"/>
                  </a:lnTo>
                  <a:lnTo>
                    <a:pt x="128" y="532"/>
                  </a:lnTo>
                  <a:lnTo>
                    <a:pt x="128" y="504"/>
                  </a:lnTo>
                  <a:lnTo>
                    <a:pt x="128" y="470"/>
                  </a:lnTo>
                  <a:lnTo>
                    <a:pt x="128" y="442"/>
                  </a:lnTo>
                  <a:lnTo>
                    <a:pt x="128" y="416"/>
                  </a:lnTo>
                  <a:lnTo>
                    <a:pt x="128" y="382"/>
                  </a:lnTo>
                  <a:lnTo>
                    <a:pt x="137" y="346"/>
                  </a:lnTo>
                  <a:lnTo>
                    <a:pt x="137" y="312"/>
                  </a:lnTo>
                  <a:lnTo>
                    <a:pt x="147" y="275"/>
                  </a:lnTo>
                  <a:lnTo>
                    <a:pt x="156" y="187"/>
                  </a:lnTo>
                  <a:lnTo>
                    <a:pt x="156" y="159"/>
                  </a:lnTo>
                  <a:lnTo>
                    <a:pt x="156" y="142"/>
                  </a:lnTo>
                  <a:lnTo>
                    <a:pt x="156" y="125"/>
                  </a:lnTo>
                  <a:lnTo>
                    <a:pt x="156" y="88"/>
                  </a:lnTo>
                  <a:lnTo>
                    <a:pt x="166" y="71"/>
                  </a:lnTo>
                  <a:lnTo>
                    <a:pt x="166" y="54"/>
                  </a:lnTo>
                  <a:lnTo>
                    <a:pt x="185" y="37"/>
                  </a:lnTo>
                  <a:lnTo>
                    <a:pt x="194" y="17"/>
                  </a:lnTo>
                  <a:lnTo>
                    <a:pt x="194" y="0"/>
                  </a:lnTo>
                  <a:lnTo>
                    <a:pt x="194" y="17"/>
                  </a:lnTo>
                  <a:lnTo>
                    <a:pt x="204" y="37"/>
                  </a:lnTo>
                  <a:lnTo>
                    <a:pt x="217" y="63"/>
                  </a:lnTo>
                  <a:lnTo>
                    <a:pt x="223" y="88"/>
                  </a:lnTo>
                  <a:lnTo>
                    <a:pt x="233" y="125"/>
                  </a:lnTo>
                  <a:lnTo>
                    <a:pt x="233" y="142"/>
                  </a:lnTo>
                  <a:lnTo>
                    <a:pt x="233" y="159"/>
                  </a:lnTo>
                  <a:lnTo>
                    <a:pt x="233" y="179"/>
                  </a:lnTo>
                  <a:lnTo>
                    <a:pt x="233" y="204"/>
                  </a:lnTo>
                  <a:lnTo>
                    <a:pt x="233" y="230"/>
                  </a:lnTo>
                  <a:lnTo>
                    <a:pt x="233" y="266"/>
                  </a:lnTo>
                  <a:lnTo>
                    <a:pt x="233" y="283"/>
                  </a:lnTo>
                  <a:lnTo>
                    <a:pt x="233" y="320"/>
                  </a:lnTo>
                  <a:lnTo>
                    <a:pt x="223" y="337"/>
                  </a:lnTo>
                  <a:lnTo>
                    <a:pt x="217" y="371"/>
                  </a:lnTo>
                  <a:lnTo>
                    <a:pt x="204" y="408"/>
                  </a:lnTo>
                  <a:lnTo>
                    <a:pt x="194" y="442"/>
                  </a:lnTo>
                  <a:lnTo>
                    <a:pt x="194" y="462"/>
                  </a:lnTo>
                  <a:lnTo>
                    <a:pt x="194" y="495"/>
                  </a:lnTo>
                  <a:lnTo>
                    <a:pt x="185" y="524"/>
                  </a:lnTo>
                  <a:lnTo>
                    <a:pt x="185" y="611"/>
                  </a:lnTo>
                  <a:lnTo>
                    <a:pt x="185" y="645"/>
                  </a:lnTo>
                  <a:lnTo>
                    <a:pt x="175" y="674"/>
                  </a:lnTo>
                  <a:lnTo>
                    <a:pt x="185" y="708"/>
                  </a:lnTo>
                  <a:lnTo>
                    <a:pt x="194" y="795"/>
                  </a:lnTo>
                  <a:lnTo>
                    <a:pt x="194" y="832"/>
                  </a:lnTo>
                  <a:lnTo>
                    <a:pt x="204" y="866"/>
                  </a:lnTo>
                  <a:lnTo>
                    <a:pt x="204" y="974"/>
                  </a:lnTo>
                  <a:lnTo>
                    <a:pt x="204" y="991"/>
                  </a:lnTo>
                  <a:lnTo>
                    <a:pt x="204" y="1027"/>
                  </a:lnTo>
                  <a:lnTo>
                    <a:pt x="204" y="1053"/>
                  </a:lnTo>
                  <a:lnTo>
                    <a:pt x="204" y="1078"/>
                  </a:lnTo>
                  <a:lnTo>
                    <a:pt x="204" y="1115"/>
                  </a:lnTo>
                  <a:lnTo>
                    <a:pt x="204" y="1141"/>
                  </a:lnTo>
                  <a:lnTo>
                    <a:pt x="204" y="1160"/>
                  </a:lnTo>
                  <a:lnTo>
                    <a:pt x="204" y="1177"/>
                  </a:lnTo>
                  <a:lnTo>
                    <a:pt x="217" y="1194"/>
                  </a:lnTo>
                  <a:lnTo>
                    <a:pt x="217" y="1220"/>
                  </a:lnTo>
                  <a:lnTo>
                    <a:pt x="217" y="1248"/>
                  </a:lnTo>
                  <a:lnTo>
                    <a:pt x="223" y="1265"/>
                  </a:lnTo>
                  <a:lnTo>
                    <a:pt x="223" y="1291"/>
                  </a:lnTo>
                  <a:lnTo>
                    <a:pt x="233" y="1310"/>
                  </a:lnTo>
                  <a:lnTo>
                    <a:pt x="233" y="1336"/>
                  </a:lnTo>
                  <a:lnTo>
                    <a:pt x="233" y="1361"/>
                  </a:lnTo>
                  <a:lnTo>
                    <a:pt x="233" y="1381"/>
                  </a:lnTo>
                  <a:lnTo>
                    <a:pt x="233" y="1398"/>
                  </a:lnTo>
                  <a:lnTo>
                    <a:pt x="233" y="1415"/>
                  </a:lnTo>
                  <a:lnTo>
                    <a:pt x="233" y="1443"/>
                  </a:lnTo>
                  <a:lnTo>
                    <a:pt x="233" y="1477"/>
                  </a:lnTo>
                  <a:lnTo>
                    <a:pt x="233" y="1503"/>
                  </a:lnTo>
                  <a:lnTo>
                    <a:pt x="233" y="1531"/>
                  </a:lnTo>
                  <a:lnTo>
                    <a:pt x="233" y="1557"/>
                  </a:lnTo>
                  <a:lnTo>
                    <a:pt x="223" y="1573"/>
                  </a:lnTo>
                  <a:lnTo>
                    <a:pt x="217" y="1593"/>
                  </a:lnTo>
                  <a:lnTo>
                    <a:pt x="204" y="1610"/>
                  </a:lnTo>
                  <a:lnTo>
                    <a:pt x="194" y="1627"/>
                  </a:lnTo>
                  <a:lnTo>
                    <a:pt x="194" y="1644"/>
                  </a:lnTo>
                  <a:lnTo>
                    <a:pt x="185" y="1664"/>
                  </a:lnTo>
                  <a:lnTo>
                    <a:pt x="185" y="1681"/>
                  </a:lnTo>
                  <a:lnTo>
                    <a:pt x="175" y="1698"/>
                  </a:lnTo>
                  <a:lnTo>
                    <a:pt x="166" y="1715"/>
                  </a:lnTo>
                  <a:lnTo>
                    <a:pt x="156" y="1743"/>
                  </a:lnTo>
                  <a:lnTo>
                    <a:pt x="156" y="1760"/>
                  </a:lnTo>
                  <a:lnTo>
                    <a:pt x="156" y="1777"/>
                  </a:lnTo>
                  <a:lnTo>
                    <a:pt x="147" y="1805"/>
                  </a:lnTo>
                  <a:lnTo>
                    <a:pt x="147" y="1822"/>
                  </a:lnTo>
                  <a:lnTo>
                    <a:pt x="137" y="1839"/>
                  </a:lnTo>
                  <a:lnTo>
                    <a:pt x="128" y="1856"/>
                  </a:lnTo>
                  <a:lnTo>
                    <a:pt x="128" y="1876"/>
                  </a:lnTo>
                  <a:lnTo>
                    <a:pt x="118" y="1893"/>
                  </a:lnTo>
                  <a:lnTo>
                    <a:pt x="118" y="1910"/>
                  </a:lnTo>
                  <a:lnTo>
                    <a:pt x="118" y="1927"/>
                  </a:lnTo>
                  <a:lnTo>
                    <a:pt x="105" y="1947"/>
                  </a:lnTo>
                  <a:lnTo>
                    <a:pt x="105" y="1964"/>
                  </a:lnTo>
                  <a:lnTo>
                    <a:pt x="96" y="1981"/>
                  </a:lnTo>
                  <a:lnTo>
                    <a:pt x="105" y="1998"/>
                  </a:lnTo>
                  <a:lnTo>
                    <a:pt x="105" y="1981"/>
                  </a:lnTo>
                  <a:lnTo>
                    <a:pt x="105" y="1964"/>
                  </a:lnTo>
                  <a:lnTo>
                    <a:pt x="96" y="1947"/>
                  </a:lnTo>
                  <a:lnTo>
                    <a:pt x="96" y="1927"/>
                  </a:lnTo>
                  <a:lnTo>
                    <a:pt x="96" y="1910"/>
                  </a:lnTo>
                  <a:lnTo>
                    <a:pt x="96" y="1893"/>
                  </a:lnTo>
                  <a:lnTo>
                    <a:pt x="96" y="1876"/>
                  </a:lnTo>
                  <a:lnTo>
                    <a:pt x="96" y="1856"/>
                  </a:lnTo>
                  <a:lnTo>
                    <a:pt x="96" y="1839"/>
                  </a:lnTo>
                  <a:lnTo>
                    <a:pt x="96" y="1822"/>
                  </a:lnTo>
                  <a:lnTo>
                    <a:pt x="105" y="1805"/>
                  </a:lnTo>
                  <a:lnTo>
                    <a:pt x="105" y="1786"/>
                  </a:lnTo>
                  <a:lnTo>
                    <a:pt x="105" y="1769"/>
                  </a:lnTo>
                  <a:lnTo>
                    <a:pt x="105" y="1752"/>
                  </a:lnTo>
                  <a:lnTo>
                    <a:pt x="118" y="1735"/>
                  </a:lnTo>
                  <a:lnTo>
                    <a:pt x="118" y="1715"/>
                  </a:lnTo>
                  <a:lnTo>
                    <a:pt x="105" y="1698"/>
                  </a:lnTo>
                  <a:lnTo>
                    <a:pt x="96" y="1698"/>
                  </a:lnTo>
                  <a:close/>
                </a:path>
              </a:pathLst>
            </a:custGeom>
            <a:solidFill>
              <a:srgbClr val="808000"/>
            </a:solidFill>
            <a:ln w="39688">
              <a:solidFill>
                <a:srgbClr val="996600"/>
              </a:solidFill>
              <a:prstDash val="solid"/>
              <a:round/>
              <a:headEnd/>
              <a:tailEnd/>
            </a:ln>
          </p:spPr>
          <p:txBody>
            <a:bodyPr/>
            <a:lstStyle/>
            <a:p>
              <a:endParaRPr lang="sv-SE"/>
            </a:p>
          </p:txBody>
        </p:sp>
      </p:grpSp>
      <p:sp>
        <p:nvSpPr>
          <p:cNvPr id="4117" name="Freeform 30" descr="Pil"/>
          <p:cNvSpPr>
            <a:spLocks/>
          </p:cNvSpPr>
          <p:nvPr/>
        </p:nvSpPr>
        <p:spPr bwMode="auto">
          <a:xfrm rot="1291995">
            <a:off x="5357813" y="1284289"/>
            <a:ext cx="692150" cy="180975"/>
          </a:xfrm>
          <a:custGeom>
            <a:avLst/>
            <a:gdLst>
              <a:gd name="T0" fmla="*/ 0 w 1360"/>
              <a:gd name="T1" fmla="*/ 15688732 h 613"/>
              <a:gd name="T2" fmla="*/ 124326426 w 1360"/>
              <a:gd name="T3" fmla="*/ 5229676 h 613"/>
              <a:gd name="T4" fmla="*/ 207210879 w 1360"/>
              <a:gd name="T5" fmla="*/ 47066195 h 613"/>
              <a:gd name="T6" fmla="*/ 352258546 w 1360"/>
              <a:gd name="T7" fmla="*/ 43579843 h 61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60" h="613">
                <a:moveTo>
                  <a:pt x="0" y="180"/>
                </a:moveTo>
                <a:cubicBezTo>
                  <a:pt x="173" y="90"/>
                  <a:pt x="347" y="0"/>
                  <a:pt x="480" y="60"/>
                </a:cubicBezTo>
                <a:cubicBezTo>
                  <a:pt x="613" y="120"/>
                  <a:pt x="653" y="467"/>
                  <a:pt x="800" y="540"/>
                </a:cubicBezTo>
                <a:cubicBezTo>
                  <a:pt x="947" y="613"/>
                  <a:pt x="1267" y="507"/>
                  <a:pt x="1360" y="500"/>
                </a:cubicBezTo>
              </a:path>
            </a:pathLst>
          </a:custGeom>
          <a:noFill/>
          <a:ln w="53975" cap="flat" cmpd="sng">
            <a:solidFill>
              <a:schemeClr val="accent1"/>
            </a:solidFill>
            <a:prstDash val="solid"/>
            <a:round/>
            <a:headEnd type="stealth" w="lg" len="lg"/>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4118" name="Freeform 31" descr="Pil"/>
          <p:cNvSpPr>
            <a:spLocks/>
          </p:cNvSpPr>
          <p:nvPr/>
        </p:nvSpPr>
        <p:spPr bwMode="auto">
          <a:xfrm>
            <a:off x="4802188" y="1404939"/>
            <a:ext cx="87312" cy="765175"/>
          </a:xfrm>
          <a:custGeom>
            <a:avLst/>
            <a:gdLst>
              <a:gd name="T0" fmla="*/ 9512870 w 633"/>
              <a:gd name="T1" fmla="*/ 332666353 h 1760"/>
              <a:gd name="T2" fmla="*/ 380559 w 633"/>
              <a:gd name="T3" fmla="*/ 241939205 h 1760"/>
              <a:gd name="T4" fmla="*/ 11795948 w 633"/>
              <a:gd name="T5" fmla="*/ 173893844 h 1760"/>
              <a:gd name="T6" fmla="*/ 1902519 w 633"/>
              <a:gd name="T7" fmla="*/ 98287598 h 1760"/>
              <a:gd name="T8" fmla="*/ 10273850 w 633"/>
              <a:gd name="T9" fmla="*/ 0 h 17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3" h="1760">
                <a:moveTo>
                  <a:pt x="500" y="1760"/>
                </a:moveTo>
                <a:cubicBezTo>
                  <a:pt x="250" y="1590"/>
                  <a:pt x="0" y="1420"/>
                  <a:pt x="20" y="1280"/>
                </a:cubicBezTo>
                <a:cubicBezTo>
                  <a:pt x="40" y="1140"/>
                  <a:pt x="607" y="1047"/>
                  <a:pt x="620" y="920"/>
                </a:cubicBezTo>
                <a:cubicBezTo>
                  <a:pt x="633" y="793"/>
                  <a:pt x="113" y="673"/>
                  <a:pt x="100" y="520"/>
                </a:cubicBezTo>
                <a:cubicBezTo>
                  <a:pt x="87" y="367"/>
                  <a:pt x="467" y="87"/>
                  <a:pt x="540" y="0"/>
                </a:cubicBezTo>
              </a:path>
            </a:pathLst>
          </a:custGeom>
          <a:noFill/>
          <a:ln w="101600" cap="flat" cmpd="sng">
            <a:solidFill>
              <a:schemeClr val="accent1"/>
            </a:solidFill>
            <a:prstDash val="solid"/>
            <a:round/>
            <a:headEnd type="none" w="sm" len="sm"/>
            <a:tailEnd type="triangl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nvGrpSpPr>
          <p:cNvPr id="4119" name="Group 32" descr="Ko"/>
          <p:cNvGrpSpPr>
            <a:grpSpLocks/>
          </p:cNvGrpSpPr>
          <p:nvPr/>
        </p:nvGrpSpPr>
        <p:grpSpPr bwMode="auto">
          <a:xfrm flipH="1">
            <a:off x="1530896" y="1197971"/>
            <a:ext cx="1338263" cy="1033463"/>
            <a:chOff x="995" y="2838"/>
            <a:chExt cx="2488" cy="1972"/>
          </a:xfrm>
        </p:grpSpPr>
        <p:grpSp>
          <p:nvGrpSpPr>
            <p:cNvPr id="4152" name="Group 33"/>
            <p:cNvGrpSpPr>
              <a:grpSpLocks/>
            </p:cNvGrpSpPr>
            <p:nvPr/>
          </p:nvGrpSpPr>
          <p:grpSpPr bwMode="auto">
            <a:xfrm>
              <a:off x="3328" y="3002"/>
              <a:ext cx="155" cy="163"/>
              <a:chOff x="3328" y="3002"/>
              <a:chExt cx="155" cy="163"/>
            </a:xfrm>
          </p:grpSpPr>
          <p:sp>
            <p:nvSpPr>
              <p:cNvPr id="4181" name="Freeform 34"/>
              <p:cNvSpPr>
                <a:spLocks/>
              </p:cNvSpPr>
              <p:nvPr/>
            </p:nvSpPr>
            <p:spPr bwMode="auto">
              <a:xfrm>
                <a:off x="3328" y="3002"/>
                <a:ext cx="155" cy="163"/>
              </a:xfrm>
              <a:custGeom>
                <a:avLst/>
                <a:gdLst>
                  <a:gd name="T0" fmla="*/ 13 w 310"/>
                  <a:gd name="T1" fmla="*/ 81 h 326"/>
                  <a:gd name="T2" fmla="*/ 32 w 310"/>
                  <a:gd name="T3" fmla="*/ 82 h 326"/>
                  <a:gd name="T4" fmla="*/ 49 w 310"/>
                  <a:gd name="T5" fmla="*/ 78 h 326"/>
                  <a:gd name="T6" fmla="*/ 64 w 310"/>
                  <a:gd name="T7" fmla="*/ 65 h 326"/>
                  <a:gd name="T8" fmla="*/ 75 w 310"/>
                  <a:gd name="T9" fmla="*/ 48 h 326"/>
                  <a:gd name="T10" fmla="*/ 77 w 310"/>
                  <a:gd name="T11" fmla="*/ 29 h 326"/>
                  <a:gd name="T12" fmla="*/ 78 w 310"/>
                  <a:gd name="T13" fmla="*/ 13 h 326"/>
                  <a:gd name="T14" fmla="*/ 78 w 310"/>
                  <a:gd name="T15" fmla="*/ 0 h 326"/>
                  <a:gd name="T16" fmla="*/ 56 w 310"/>
                  <a:gd name="T17" fmla="*/ 4 h 326"/>
                  <a:gd name="T18" fmla="*/ 32 w 310"/>
                  <a:gd name="T19" fmla="*/ 13 h 326"/>
                  <a:gd name="T20" fmla="*/ 8 w 310"/>
                  <a:gd name="T21" fmla="*/ 28 h 326"/>
                  <a:gd name="T22" fmla="*/ 0 w 310"/>
                  <a:gd name="T23" fmla="*/ 40 h 326"/>
                  <a:gd name="T24" fmla="*/ 13 w 310"/>
                  <a:gd name="T25" fmla="*/ 81 h 32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0" h="326">
                    <a:moveTo>
                      <a:pt x="50" y="322"/>
                    </a:moveTo>
                    <a:lnTo>
                      <a:pt x="125" y="326"/>
                    </a:lnTo>
                    <a:lnTo>
                      <a:pt x="194" y="309"/>
                    </a:lnTo>
                    <a:lnTo>
                      <a:pt x="255" y="257"/>
                    </a:lnTo>
                    <a:lnTo>
                      <a:pt x="297" y="189"/>
                    </a:lnTo>
                    <a:lnTo>
                      <a:pt x="307" y="115"/>
                    </a:lnTo>
                    <a:lnTo>
                      <a:pt x="310" y="51"/>
                    </a:lnTo>
                    <a:lnTo>
                      <a:pt x="310" y="0"/>
                    </a:lnTo>
                    <a:lnTo>
                      <a:pt x="222" y="16"/>
                    </a:lnTo>
                    <a:lnTo>
                      <a:pt x="125" y="51"/>
                    </a:lnTo>
                    <a:lnTo>
                      <a:pt x="31" y="112"/>
                    </a:lnTo>
                    <a:lnTo>
                      <a:pt x="0" y="158"/>
                    </a:lnTo>
                    <a:lnTo>
                      <a:pt x="50" y="322"/>
                    </a:lnTo>
                    <a:close/>
                  </a:path>
                </a:pathLst>
              </a:custGeom>
              <a:solidFill>
                <a:srgbClr val="BF7F00"/>
              </a:solidFill>
              <a:ln w="11113">
                <a:solidFill>
                  <a:srgbClr val="000000"/>
                </a:solidFill>
                <a:prstDash val="solid"/>
                <a:round/>
                <a:headEnd/>
                <a:tailEnd/>
              </a:ln>
            </p:spPr>
            <p:txBody>
              <a:bodyPr/>
              <a:lstStyle/>
              <a:p>
                <a:endParaRPr lang="sv-SE"/>
              </a:p>
            </p:txBody>
          </p:sp>
          <p:sp>
            <p:nvSpPr>
              <p:cNvPr id="4182" name="Freeform 35"/>
              <p:cNvSpPr>
                <a:spLocks/>
              </p:cNvSpPr>
              <p:nvPr/>
            </p:nvSpPr>
            <p:spPr bwMode="auto">
              <a:xfrm>
                <a:off x="3363" y="3034"/>
                <a:ext cx="75" cy="86"/>
              </a:xfrm>
              <a:custGeom>
                <a:avLst/>
                <a:gdLst>
                  <a:gd name="T0" fmla="*/ 6 w 149"/>
                  <a:gd name="T1" fmla="*/ 43 h 171"/>
                  <a:gd name="T2" fmla="*/ 16 w 149"/>
                  <a:gd name="T3" fmla="*/ 43 h 171"/>
                  <a:gd name="T4" fmla="*/ 23 w 149"/>
                  <a:gd name="T5" fmla="*/ 41 h 171"/>
                  <a:gd name="T6" fmla="*/ 31 w 149"/>
                  <a:gd name="T7" fmla="*/ 34 h 171"/>
                  <a:gd name="T8" fmla="*/ 36 w 149"/>
                  <a:gd name="T9" fmla="*/ 25 h 171"/>
                  <a:gd name="T10" fmla="*/ 37 w 149"/>
                  <a:gd name="T11" fmla="*/ 16 h 171"/>
                  <a:gd name="T12" fmla="*/ 38 w 149"/>
                  <a:gd name="T13" fmla="*/ 7 h 171"/>
                  <a:gd name="T14" fmla="*/ 38 w 149"/>
                  <a:gd name="T15" fmla="*/ 0 h 171"/>
                  <a:gd name="T16" fmla="*/ 27 w 149"/>
                  <a:gd name="T17" fmla="*/ 2 h 171"/>
                  <a:gd name="T18" fmla="*/ 16 w 149"/>
                  <a:gd name="T19" fmla="*/ 7 h 171"/>
                  <a:gd name="T20" fmla="*/ 4 w 149"/>
                  <a:gd name="T21" fmla="*/ 15 h 171"/>
                  <a:gd name="T22" fmla="*/ 0 w 149"/>
                  <a:gd name="T23" fmla="*/ 21 h 171"/>
                  <a:gd name="T24" fmla="*/ 6 w 149"/>
                  <a:gd name="T25" fmla="*/ 43 h 1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9" h="171">
                    <a:moveTo>
                      <a:pt x="23" y="169"/>
                    </a:moveTo>
                    <a:lnTo>
                      <a:pt x="61" y="171"/>
                    </a:lnTo>
                    <a:lnTo>
                      <a:pt x="92" y="161"/>
                    </a:lnTo>
                    <a:lnTo>
                      <a:pt x="121" y="134"/>
                    </a:lnTo>
                    <a:lnTo>
                      <a:pt x="142" y="99"/>
                    </a:lnTo>
                    <a:lnTo>
                      <a:pt x="147" y="61"/>
                    </a:lnTo>
                    <a:lnTo>
                      <a:pt x="149" y="25"/>
                    </a:lnTo>
                    <a:lnTo>
                      <a:pt x="149" y="0"/>
                    </a:lnTo>
                    <a:lnTo>
                      <a:pt x="106" y="8"/>
                    </a:lnTo>
                    <a:lnTo>
                      <a:pt x="61" y="25"/>
                    </a:lnTo>
                    <a:lnTo>
                      <a:pt x="16" y="59"/>
                    </a:lnTo>
                    <a:lnTo>
                      <a:pt x="0" y="83"/>
                    </a:lnTo>
                    <a:lnTo>
                      <a:pt x="23" y="169"/>
                    </a:lnTo>
                    <a:close/>
                  </a:path>
                </a:pathLst>
              </a:custGeom>
              <a:solidFill>
                <a:srgbClr val="7F5F3F"/>
              </a:solidFill>
              <a:ln w="11113">
                <a:solidFill>
                  <a:srgbClr val="000000"/>
                </a:solidFill>
                <a:prstDash val="solid"/>
                <a:round/>
                <a:headEnd/>
                <a:tailEnd/>
              </a:ln>
            </p:spPr>
            <p:txBody>
              <a:bodyPr/>
              <a:lstStyle/>
              <a:p>
                <a:endParaRPr lang="sv-SE"/>
              </a:p>
            </p:txBody>
          </p:sp>
        </p:grpSp>
        <p:sp>
          <p:nvSpPr>
            <p:cNvPr id="4153" name="Freeform 36"/>
            <p:cNvSpPr>
              <a:spLocks/>
            </p:cNvSpPr>
            <p:nvPr/>
          </p:nvSpPr>
          <p:spPr bwMode="auto">
            <a:xfrm>
              <a:off x="3320" y="3211"/>
              <a:ext cx="63" cy="33"/>
            </a:xfrm>
            <a:custGeom>
              <a:avLst/>
              <a:gdLst>
                <a:gd name="T0" fmla="*/ 32 w 125"/>
                <a:gd name="T1" fmla="*/ 3 h 65"/>
                <a:gd name="T2" fmla="*/ 26 w 125"/>
                <a:gd name="T3" fmla="*/ 1 h 65"/>
                <a:gd name="T4" fmla="*/ 20 w 125"/>
                <a:gd name="T5" fmla="*/ 0 h 65"/>
                <a:gd name="T6" fmla="*/ 11 w 125"/>
                <a:gd name="T7" fmla="*/ 1 h 65"/>
                <a:gd name="T8" fmla="*/ 7 w 125"/>
                <a:gd name="T9" fmla="*/ 4 h 65"/>
                <a:gd name="T10" fmla="*/ 4 w 125"/>
                <a:gd name="T11" fmla="*/ 7 h 65"/>
                <a:gd name="T12" fmla="*/ 2 w 125"/>
                <a:gd name="T13" fmla="*/ 13 h 65"/>
                <a:gd name="T14" fmla="*/ 0 w 125"/>
                <a:gd name="T15" fmla="*/ 16 h 65"/>
                <a:gd name="T16" fmla="*/ 8 w 125"/>
                <a:gd name="T17" fmla="*/ 17 h 65"/>
                <a:gd name="T18" fmla="*/ 16 w 125"/>
                <a:gd name="T19" fmla="*/ 16 h 65"/>
                <a:gd name="T20" fmla="*/ 25 w 125"/>
                <a:gd name="T21" fmla="*/ 13 h 65"/>
                <a:gd name="T22" fmla="*/ 30 w 125"/>
                <a:gd name="T23" fmla="*/ 9 h 65"/>
                <a:gd name="T24" fmla="*/ 32 w 125"/>
                <a:gd name="T25" fmla="*/ 3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25" h="65">
                  <a:moveTo>
                    <a:pt x="125" y="12"/>
                  </a:moveTo>
                  <a:lnTo>
                    <a:pt x="104" y="4"/>
                  </a:lnTo>
                  <a:lnTo>
                    <a:pt x="77" y="0"/>
                  </a:lnTo>
                  <a:lnTo>
                    <a:pt x="44" y="4"/>
                  </a:lnTo>
                  <a:lnTo>
                    <a:pt x="28" y="16"/>
                  </a:lnTo>
                  <a:lnTo>
                    <a:pt x="16" y="27"/>
                  </a:lnTo>
                  <a:lnTo>
                    <a:pt x="5" y="51"/>
                  </a:lnTo>
                  <a:lnTo>
                    <a:pt x="0" y="64"/>
                  </a:lnTo>
                  <a:lnTo>
                    <a:pt x="31" y="65"/>
                  </a:lnTo>
                  <a:lnTo>
                    <a:pt x="64" y="62"/>
                  </a:lnTo>
                  <a:lnTo>
                    <a:pt x="97" y="52"/>
                  </a:lnTo>
                  <a:lnTo>
                    <a:pt x="118" y="33"/>
                  </a:lnTo>
                  <a:lnTo>
                    <a:pt x="125" y="12"/>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4154" name="Freeform 37"/>
            <p:cNvSpPr>
              <a:spLocks/>
            </p:cNvSpPr>
            <p:nvPr/>
          </p:nvSpPr>
          <p:spPr bwMode="auto">
            <a:xfrm>
              <a:off x="995" y="2973"/>
              <a:ext cx="2468" cy="1837"/>
            </a:xfrm>
            <a:custGeom>
              <a:avLst/>
              <a:gdLst>
                <a:gd name="T0" fmla="*/ 773 w 4935"/>
                <a:gd name="T1" fmla="*/ 72 h 3674"/>
                <a:gd name="T2" fmla="*/ 587 w 4935"/>
                <a:gd name="T3" fmla="*/ 108 h 3674"/>
                <a:gd name="T4" fmla="*/ 469 w 4935"/>
                <a:gd name="T5" fmla="*/ 129 h 3674"/>
                <a:gd name="T6" fmla="*/ 295 w 4935"/>
                <a:gd name="T7" fmla="*/ 108 h 3674"/>
                <a:gd name="T8" fmla="*/ 198 w 4935"/>
                <a:gd name="T9" fmla="*/ 88 h 3674"/>
                <a:gd name="T10" fmla="*/ 144 w 4935"/>
                <a:gd name="T11" fmla="*/ 87 h 3674"/>
                <a:gd name="T12" fmla="*/ 77 w 4935"/>
                <a:gd name="T13" fmla="*/ 112 h 3674"/>
                <a:gd name="T14" fmla="*/ 27 w 4935"/>
                <a:gd name="T15" fmla="*/ 152 h 3674"/>
                <a:gd name="T16" fmla="*/ 0 w 4935"/>
                <a:gd name="T17" fmla="*/ 251 h 3674"/>
                <a:gd name="T18" fmla="*/ 56 w 4935"/>
                <a:gd name="T19" fmla="*/ 453 h 3674"/>
                <a:gd name="T20" fmla="*/ 81 w 4935"/>
                <a:gd name="T21" fmla="*/ 768 h 3674"/>
                <a:gd name="T22" fmla="*/ 72 w 4935"/>
                <a:gd name="T23" fmla="*/ 905 h 3674"/>
                <a:gd name="T24" fmla="*/ 161 w 4935"/>
                <a:gd name="T25" fmla="*/ 828 h 3674"/>
                <a:gd name="T26" fmla="*/ 230 w 4935"/>
                <a:gd name="T27" fmla="*/ 919 h 3674"/>
                <a:gd name="T28" fmla="*/ 240 w 4935"/>
                <a:gd name="T29" fmla="*/ 828 h 3674"/>
                <a:gd name="T30" fmla="*/ 265 w 4935"/>
                <a:gd name="T31" fmla="*/ 678 h 3674"/>
                <a:gd name="T32" fmla="*/ 366 w 4935"/>
                <a:gd name="T33" fmla="*/ 531 h 3674"/>
                <a:gd name="T34" fmla="*/ 532 w 4935"/>
                <a:gd name="T35" fmla="*/ 541 h 3674"/>
                <a:gd name="T36" fmla="*/ 678 w 4935"/>
                <a:gd name="T37" fmla="*/ 505 h 3674"/>
                <a:gd name="T38" fmla="*/ 729 w 4935"/>
                <a:gd name="T39" fmla="*/ 531 h 3674"/>
                <a:gd name="T40" fmla="*/ 681 w 4935"/>
                <a:gd name="T41" fmla="*/ 692 h 3674"/>
                <a:gd name="T42" fmla="*/ 676 w 4935"/>
                <a:gd name="T43" fmla="*/ 811 h 3674"/>
                <a:gd name="T44" fmla="*/ 728 w 4935"/>
                <a:gd name="T45" fmla="*/ 854 h 3674"/>
                <a:gd name="T46" fmla="*/ 780 w 4935"/>
                <a:gd name="T47" fmla="*/ 835 h 3674"/>
                <a:gd name="T48" fmla="*/ 750 w 4935"/>
                <a:gd name="T49" fmla="*/ 771 h 3674"/>
                <a:gd name="T50" fmla="*/ 748 w 4935"/>
                <a:gd name="T51" fmla="*/ 678 h 3674"/>
                <a:gd name="T52" fmla="*/ 818 w 4935"/>
                <a:gd name="T53" fmla="*/ 518 h 3674"/>
                <a:gd name="T54" fmla="*/ 914 w 4935"/>
                <a:gd name="T55" fmla="*/ 326 h 3674"/>
                <a:gd name="T56" fmla="*/ 1020 w 4935"/>
                <a:gd name="T57" fmla="*/ 247 h 3674"/>
                <a:gd name="T58" fmla="*/ 1090 w 4935"/>
                <a:gd name="T59" fmla="*/ 255 h 3674"/>
                <a:gd name="T60" fmla="*/ 1163 w 4935"/>
                <a:gd name="T61" fmla="*/ 285 h 3674"/>
                <a:gd name="T62" fmla="*/ 1210 w 4935"/>
                <a:gd name="T63" fmla="*/ 273 h 3674"/>
                <a:gd name="T64" fmla="*/ 1233 w 4935"/>
                <a:gd name="T65" fmla="*/ 236 h 3674"/>
                <a:gd name="T66" fmla="*/ 1221 w 4935"/>
                <a:gd name="T67" fmla="*/ 192 h 3674"/>
                <a:gd name="T68" fmla="*/ 1199 w 4935"/>
                <a:gd name="T69" fmla="*/ 154 h 3674"/>
                <a:gd name="T70" fmla="*/ 1196 w 4935"/>
                <a:gd name="T71" fmla="*/ 129 h 3674"/>
                <a:gd name="T72" fmla="*/ 1187 w 4935"/>
                <a:gd name="T73" fmla="*/ 100 h 3674"/>
                <a:gd name="T74" fmla="*/ 1199 w 4935"/>
                <a:gd name="T75" fmla="*/ 55 h 3674"/>
                <a:gd name="T76" fmla="*/ 1154 w 4935"/>
                <a:gd name="T77" fmla="*/ 14 h 3674"/>
                <a:gd name="T78" fmla="*/ 1074 w 4935"/>
                <a:gd name="T79" fmla="*/ 0 h 3674"/>
                <a:gd name="T80" fmla="*/ 1007 w 4935"/>
                <a:gd name="T81" fmla="*/ 22 h 3674"/>
                <a:gd name="T82" fmla="*/ 944 w 4935"/>
                <a:gd name="T83" fmla="*/ 19 h 3674"/>
                <a:gd name="T84" fmla="*/ 882 w 4935"/>
                <a:gd name="T85" fmla="*/ 6 h 3674"/>
                <a:gd name="T86" fmla="*/ 866 w 4935"/>
                <a:gd name="T87" fmla="*/ 29 h 36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935" h="3674">
                  <a:moveTo>
                    <a:pt x="3568" y="251"/>
                  </a:moveTo>
                  <a:lnTo>
                    <a:pt x="3360" y="251"/>
                  </a:lnTo>
                  <a:lnTo>
                    <a:pt x="3091" y="287"/>
                  </a:lnTo>
                  <a:lnTo>
                    <a:pt x="2730" y="347"/>
                  </a:lnTo>
                  <a:lnTo>
                    <a:pt x="2536" y="389"/>
                  </a:lnTo>
                  <a:lnTo>
                    <a:pt x="2345" y="432"/>
                  </a:lnTo>
                  <a:lnTo>
                    <a:pt x="2179" y="471"/>
                  </a:lnTo>
                  <a:lnTo>
                    <a:pt x="2023" y="501"/>
                  </a:lnTo>
                  <a:lnTo>
                    <a:pt x="1875" y="516"/>
                  </a:lnTo>
                  <a:lnTo>
                    <a:pt x="1693" y="519"/>
                  </a:lnTo>
                  <a:lnTo>
                    <a:pt x="1389" y="493"/>
                  </a:lnTo>
                  <a:lnTo>
                    <a:pt x="1179" y="432"/>
                  </a:lnTo>
                  <a:lnTo>
                    <a:pt x="1016" y="399"/>
                  </a:lnTo>
                  <a:lnTo>
                    <a:pt x="902" y="373"/>
                  </a:lnTo>
                  <a:lnTo>
                    <a:pt x="791" y="352"/>
                  </a:lnTo>
                  <a:lnTo>
                    <a:pt x="713" y="343"/>
                  </a:lnTo>
                  <a:lnTo>
                    <a:pt x="648" y="338"/>
                  </a:lnTo>
                  <a:lnTo>
                    <a:pt x="574" y="346"/>
                  </a:lnTo>
                  <a:lnTo>
                    <a:pt x="499" y="364"/>
                  </a:lnTo>
                  <a:lnTo>
                    <a:pt x="399" y="402"/>
                  </a:lnTo>
                  <a:lnTo>
                    <a:pt x="305" y="445"/>
                  </a:lnTo>
                  <a:lnTo>
                    <a:pt x="229" y="493"/>
                  </a:lnTo>
                  <a:lnTo>
                    <a:pt x="171" y="540"/>
                  </a:lnTo>
                  <a:lnTo>
                    <a:pt x="107" y="605"/>
                  </a:lnTo>
                  <a:lnTo>
                    <a:pt x="52" y="692"/>
                  </a:lnTo>
                  <a:lnTo>
                    <a:pt x="8" y="839"/>
                  </a:lnTo>
                  <a:lnTo>
                    <a:pt x="0" y="1004"/>
                  </a:lnTo>
                  <a:lnTo>
                    <a:pt x="45" y="1209"/>
                  </a:lnTo>
                  <a:lnTo>
                    <a:pt x="119" y="1461"/>
                  </a:lnTo>
                  <a:lnTo>
                    <a:pt x="222" y="1812"/>
                  </a:lnTo>
                  <a:lnTo>
                    <a:pt x="232" y="2345"/>
                  </a:lnTo>
                  <a:lnTo>
                    <a:pt x="194" y="2709"/>
                  </a:lnTo>
                  <a:lnTo>
                    <a:pt x="324" y="3071"/>
                  </a:lnTo>
                  <a:lnTo>
                    <a:pt x="353" y="3226"/>
                  </a:lnTo>
                  <a:lnTo>
                    <a:pt x="362" y="3449"/>
                  </a:lnTo>
                  <a:lnTo>
                    <a:pt x="288" y="3617"/>
                  </a:lnTo>
                  <a:lnTo>
                    <a:pt x="402" y="3654"/>
                  </a:lnTo>
                  <a:lnTo>
                    <a:pt x="614" y="3628"/>
                  </a:lnTo>
                  <a:lnTo>
                    <a:pt x="641" y="3311"/>
                  </a:lnTo>
                  <a:lnTo>
                    <a:pt x="680" y="3620"/>
                  </a:lnTo>
                  <a:lnTo>
                    <a:pt x="765" y="3670"/>
                  </a:lnTo>
                  <a:lnTo>
                    <a:pt x="917" y="3674"/>
                  </a:lnTo>
                  <a:lnTo>
                    <a:pt x="1042" y="3638"/>
                  </a:lnTo>
                  <a:lnTo>
                    <a:pt x="1079" y="3586"/>
                  </a:lnTo>
                  <a:lnTo>
                    <a:pt x="959" y="3311"/>
                  </a:lnTo>
                  <a:lnTo>
                    <a:pt x="945" y="3087"/>
                  </a:lnTo>
                  <a:lnTo>
                    <a:pt x="995" y="2898"/>
                  </a:lnTo>
                  <a:lnTo>
                    <a:pt x="1058" y="2709"/>
                  </a:lnTo>
                  <a:lnTo>
                    <a:pt x="1145" y="2500"/>
                  </a:lnTo>
                  <a:lnTo>
                    <a:pt x="1330" y="2276"/>
                  </a:lnTo>
                  <a:lnTo>
                    <a:pt x="1464" y="2121"/>
                  </a:lnTo>
                  <a:lnTo>
                    <a:pt x="1696" y="2061"/>
                  </a:lnTo>
                  <a:lnTo>
                    <a:pt x="1910" y="2121"/>
                  </a:lnTo>
                  <a:lnTo>
                    <a:pt x="2125" y="2164"/>
                  </a:lnTo>
                  <a:lnTo>
                    <a:pt x="2290" y="2164"/>
                  </a:lnTo>
                  <a:lnTo>
                    <a:pt x="2487" y="2113"/>
                  </a:lnTo>
                  <a:lnTo>
                    <a:pt x="2711" y="2018"/>
                  </a:lnTo>
                  <a:lnTo>
                    <a:pt x="2833" y="1967"/>
                  </a:lnTo>
                  <a:lnTo>
                    <a:pt x="2867" y="2018"/>
                  </a:lnTo>
                  <a:lnTo>
                    <a:pt x="2916" y="2121"/>
                  </a:lnTo>
                  <a:lnTo>
                    <a:pt x="2810" y="2330"/>
                  </a:lnTo>
                  <a:lnTo>
                    <a:pt x="2751" y="2470"/>
                  </a:lnTo>
                  <a:lnTo>
                    <a:pt x="2722" y="2768"/>
                  </a:lnTo>
                  <a:lnTo>
                    <a:pt x="2684" y="2922"/>
                  </a:lnTo>
                  <a:lnTo>
                    <a:pt x="2682" y="3040"/>
                  </a:lnTo>
                  <a:lnTo>
                    <a:pt x="2701" y="3242"/>
                  </a:lnTo>
                  <a:lnTo>
                    <a:pt x="2736" y="3407"/>
                  </a:lnTo>
                  <a:lnTo>
                    <a:pt x="2815" y="3410"/>
                  </a:lnTo>
                  <a:lnTo>
                    <a:pt x="2909" y="3413"/>
                  </a:lnTo>
                  <a:lnTo>
                    <a:pt x="3003" y="3400"/>
                  </a:lnTo>
                  <a:lnTo>
                    <a:pt x="3083" y="3372"/>
                  </a:lnTo>
                  <a:lnTo>
                    <a:pt x="3117" y="3338"/>
                  </a:lnTo>
                  <a:lnTo>
                    <a:pt x="3140" y="3293"/>
                  </a:lnTo>
                  <a:lnTo>
                    <a:pt x="3034" y="3155"/>
                  </a:lnTo>
                  <a:lnTo>
                    <a:pt x="2998" y="3083"/>
                  </a:lnTo>
                  <a:lnTo>
                    <a:pt x="2973" y="3002"/>
                  </a:lnTo>
                  <a:lnTo>
                    <a:pt x="2970" y="2846"/>
                  </a:lnTo>
                  <a:lnTo>
                    <a:pt x="2991" y="2709"/>
                  </a:lnTo>
                  <a:lnTo>
                    <a:pt x="3055" y="2524"/>
                  </a:lnTo>
                  <a:lnTo>
                    <a:pt x="3122" y="2363"/>
                  </a:lnTo>
                  <a:lnTo>
                    <a:pt x="3272" y="2069"/>
                  </a:lnTo>
                  <a:lnTo>
                    <a:pt x="3402" y="1743"/>
                  </a:lnTo>
                  <a:lnTo>
                    <a:pt x="3523" y="1442"/>
                  </a:lnTo>
                  <a:lnTo>
                    <a:pt x="3653" y="1304"/>
                  </a:lnTo>
                  <a:lnTo>
                    <a:pt x="3829" y="1174"/>
                  </a:lnTo>
                  <a:lnTo>
                    <a:pt x="3971" y="1046"/>
                  </a:lnTo>
                  <a:lnTo>
                    <a:pt x="4080" y="985"/>
                  </a:lnTo>
                  <a:lnTo>
                    <a:pt x="4205" y="934"/>
                  </a:lnTo>
                  <a:lnTo>
                    <a:pt x="4288" y="942"/>
                  </a:lnTo>
                  <a:lnTo>
                    <a:pt x="4359" y="1020"/>
                  </a:lnTo>
                  <a:lnTo>
                    <a:pt x="4446" y="1089"/>
                  </a:lnTo>
                  <a:lnTo>
                    <a:pt x="4556" y="1132"/>
                  </a:lnTo>
                  <a:lnTo>
                    <a:pt x="4651" y="1140"/>
                  </a:lnTo>
                  <a:lnTo>
                    <a:pt x="4706" y="1132"/>
                  </a:lnTo>
                  <a:lnTo>
                    <a:pt x="4779" y="1115"/>
                  </a:lnTo>
                  <a:lnTo>
                    <a:pt x="4837" y="1089"/>
                  </a:lnTo>
                  <a:lnTo>
                    <a:pt x="4894" y="1046"/>
                  </a:lnTo>
                  <a:lnTo>
                    <a:pt x="4920" y="1003"/>
                  </a:lnTo>
                  <a:lnTo>
                    <a:pt x="4932" y="942"/>
                  </a:lnTo>
                  <a:lnTo>
                    <a:pt x="4935" y="886"/>
                  </a:lnTo>
                  <a:lnTo>
                    <a:pt x="4916" y="814"/>
                  </a:lnTo>
                  <a:lnTo>
                    <a:pt x="4883" y="766"/>
                  </a:lnTo>
                  <a:lnTo>
                    <a:pt x="4842" y="714"/>
                  </a:lnTo>
                  <a:lnTo>
                    <a:pt x="4802" y="665"/>
                  </a:lnTo>
                  <a:lnTo>
                    <a:pt x="4795" y="613"/>
                  </a:lnTo>
                  <a:lnTo>
                    <a:pt x="4778" y="580"/>
                  </a:lnTo>
                  <a:lnTo>
                    <a:pt x="4741" y="554"/>
                  </a:lnTo>
                  <a:lnTo>
                    <a:pt x="4781" y="514"/>
                  </a:lnTo>
                  <a:lnTo>
                    <a:pt x="4779" y="476"/>
                  </a:lnTo>
                  <a:lnTo>
                    <a:pt x="4767" y="432"/>
                  </a:lnTo>
                  <a:lnTo>
                    <a:pt x="4745" y="399"/>
                  </a:lnTo>
                  <a:lnTo>
                    <a:pt x="4760" y="347"/>
                  </a:lnTo>
                  <a:lnTo>
                    <a:pt x="4771" y="304"/>
                  </a:lnTo>
                  <a:lnTo>
                    <a:pt x="4793" y="218"/>
                  </a:lnTo>
                  <a:lnTo>
                    <a:pt x="4755" y="131"/>
                  </a:lnTo>
                  <a:lnTo>
                    <a:pt x="4689" y="72"/>
                  </a:lnTo>
                  <a:lnTo>
                    <a:pt x="4616" y="53"/>
                  </a:lnTo>
                  <a:lnTo>
                    <a:pt x="4486" y="24"/>
                  </a:lnTo>
                  <a:lnTo>
                    <a:pt x="4380" y="3"/>
                  </a:lnTo>
                  <a:lnTo>
                    <a:pt x="4294" y="0"/>
                  </a:lnTo>
                  <a:lnTo>
                    <a:pt x="4210" y="19"/>
                  </a:lnTo>
                  <a:lnTo>
                    <a:pt x="4070" y="80"/>
                  </a:lnTo>
                  <a:lnTo>
                    <a:pt x="4025" y="88"/>
                  </a:lnTo>
                  <a:lnTo>
                    <a:pt x="3952" y="93"/>
                  </a:lnTo>
                  <a:lnTo>
                    <a:pt x="3836" y="88"/>
                  </a:lnTo>
                  <a:lnTo>
                    <a:pt x="3773" y="75"/>
                  </a:lnTo>
                  <a:lnTo>
                    <a:pt x="3690" y="46"/>
                  </a:lnTo>
                  <a:lnTo>
                    <a:pt x="3584" y="19"/>
                  </a:lnTo>
                  <a:lnTo>
                    <a:pt x="3527" y="24"/>
                  </a:lnTo>
                  <a:lnTo>
                    <a:pt x="3489" y="38"/>
                  </a:lnTo>
                  <a:lnTo>
                    <a:pt x="3464" y="69"/>
                  </a:lnTo>
                  <a:lnTo>
                    <a:pt x="3464" y="115"/>
                  </a:lnTo>
                  <a:lnTo>
                    <a:pt x="3492" y="166"/>
                  </a:lnTo>
                  <a:lnTo>
                    <a:pt x="3568" y="251"/>
                  </a:lnTo>
                  <a:close/>
                </a:path>
              </a:pathLst>
            </a:custGeom>
            <a:solidFill>
              <a:srgbClr val="BF7F00"/>
            </a:solidFill>
            <a:ln w="11113">
              <a:solidFill>
                <a:srgbClr val="000000"/>
              </a:solidFill>
              <a:prstDash val="solid"/>
              <a:round/>
              <a:headEnd/>
              <a:tailEnd/>
            </a:ln>
          </p:spPr>
          <p:txBody>
            <a:bodyPr/>
            <a:lstStyle/>
            <a:p>
              <a:endParaRPr lang="sv-SE"/>
            </a:p>
          </p:txBody>
        </p:sp>
        <p:sp>
          <p:nvSpPr>
            <p:cNvPr id="4155" name="Freeform 38"/>
            <p:cNvSpPr>
              <a:spLocks/>
            </p:cNvSpPr>
            <p:nvPr/>
          </p:nvSpPr>
          <p:spPr bwMode="auto">
            <a:xfrm>
              <a:off x="1948" y="4025"/>
              <a:ext cx="288" cy="579"/>
            </a:xfrm>
            <a:custGeom>
              <a:avLst/>
              <a:gdLst>
                <a:gd name="T0" fmla="*/ 49 w 576"/>
                <a:gd name="T1" fmla="*/ 10 h 1156"/>
                <a:gd name="T2" fmla="*/ 41 w 576"/>
                <a:gd name="T3" fmla="*/ 74 h 1156"/>
                <a:gd name="T4" fmla="*/ 29 w 576"/>
                <a:gd name="T5" fmla="*/ 106 h 1156"/>
                <a:gd name="T6" fmla="*/ 16 w 576"/>
                <a:gd name="T7" fmla="*/ 131 h 1156"/>
                <a:gd name="T8" fmla="*/ 5 w 576"/>
                <a:gd name="T9" fmla="*/ 159 h 1156"/>
                <a:gd name="T10" fmla="*/ 0 w 576"/>
                <a:gd name="T11" fmla="*/ 194 h 1156"/>
                <a:gd name="T12" fmla="*/ 1 w 576"/>
                <a:gd name="T13" fmla="*/ 219 h 1156"/>
                <a:gd name="T14" fmla="*/ 10 w 576"/>
                <a:gd name="T15" fmla="*/ 259 h 1156"/>
                <a:gd name="T16" fmla="*/ 13 w 576"/>
                <a:gd name="T17" fmla="*/ 282 h 1156"/>
                <a:gd name="T18" fmla="*/ 30 w 576"/>
                <a:gd name="T19" fmla="*/ 287 h 1156"/>
                <a:gd name="T20" fmla="*/ 51 w 576"/>
                <a:gd name="T21" fmla="*/ 290 h 1156"/>
                <a:gd name="T22" fmla="*/ 71 w 576"/>
                <a:gd name="T23" fmla="*/ 286 h 1156"/>
                <a:gd name="T24" fmla="*/ 88 w 576"/>
                <a:gd name="T25" fmla="*/ 280 h 1156"/>
                <a:gd name="T26" fmla="*/ 93 w 576"/>
                <a:gd name="T27" fmla="*/ 271 h 1156"/>
                <a:gd name="T28" fmla="*/ 80 w 576"/>
                <a:gd name="T29" fmla="*/ 241 h 1156"/>
                <a:gd name="T30" fmla="*/ 71 w 576"/>
                <a:gd name="T31" fmla="*/ 201 h 1156"/>
                <a:gd name="T32" fmla="*/ 67 w 576"/>
                <a:gd name="T33" fmla="*/ 164 h 1156"/>
                <a:gd name="T34" fmla="*/ 70 w 576"/>
                <a:gd name="T35" fmla="*/ 132 h 1156"/>
                <a:gd name="T36" fmla="*/ 100 w 576"/>
                <a:gd name="T37" fmla="*/ 90 h 1156"/>
                <a:gd name="T38" fmla="*/ 129 w 576"/>
                <a:gd name="T39" fmla="*/ 37 h 1156"/>
                <a:gd name="T40" fmla="*/ 144 w 576"/>
                <a:gd name="T41" fmla="*/ 0 h 1156"/>
                <a:gd name="T42" fmla="*/ 49 w 576"/>
                <a:gd name="T43" fmla="*/ 10 h 11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76" h="1156">
                  <a:moveTo>
                    <a:pt x="194" y="38"/>
                  </a:moveTo>
                  <a:lnTo>
                    <a:pt x="163" y="296"/>
                  </a:lnTo>
                  <a:lnTo>
                    <a:pt x="116" y="421"/>
                  </a:lnTo>
                  <a:lnTo>
                    <a:pt x="62" y="523"/>
                  </a:lnTo>
                  <a:lnTo>
                    <a:pt x="19" y="634"/>
                  </a:lnTo>
                  <a:lnTo>
                    <a:pt x="0" y="775"/>
                  </a:lnTo>
                  <a:lnTo>
                    <a:pt x="3" y="874"/>
                  </a:lnTo>
                  <a:lnTo>
                    <a:pt x="38" y="1034"/>
                  </a:lnTo>
                  <a:lnTo>
                    <a:pt x="50" y="1124"/>
                  </a:lnTo>
                  <a:lnTo>
                    <a:pt x="118" y="1145"/>
                  </a:lnTo>
                  <a:lnTo>
                    <a:pt x="203" y="1156"/>
                  </a:lnTo>
                  <a:lnTo>
                    <a:pt x="284" y="1142"/>
                  </a:lnTo>
                  <a:lnTo>
                    <a:pt x="350" y="1119"/>
                  </a:lnTo>
                  <a:lnTo>
                    <a:pt x="371" y="1081"/>
                  </a:lnTo>
                  <a:lnTo>
                    <a:pt x="319" y="961"/>
                  </a:lnTo>
                  <a:lnTo>
                    <a:pt x="284" y="801"/>
                  </a:lnTo>
                  <a:lnTo>
                    <a:pt x="268" y="655"/>
                  </a:lnTo>
                  <a:lnTo>
                    <a:pt x="279" y="528"/>
                  </a:lnTo>
                  <a:lnTo>
                    <a:pt x="397" y="357"/>
                  </a:lnTo>
                  <a:lnTo>
                    <a:pt x="513" y="145"/>
                  </a:lnTo>
                  <a:lnTo>
                    <a:pt x="576" y="0"/>
                  </a:lnTo>
                  <a:lnTo>
                    <a:pt x="194" y="38"/>
                  </a:lnTo>
                  <a:close/>
                </a:path>
              </a:pathLst>
            </a:custGeom>
            <a:solidFill>
              <a:srgbClr val="9F7F5F"/>
            </a:solidFill>
            <a:ln w="11113">
              <a:solidFill>
                <a:srgbClr val="000000"/>
              </a:solidFill>
              <a:prstDash val="solid"/>
              <a:round/>
              <a:headEnd/>
              <a:tailEnd/>
            </a:ln>
          </p:spPr>
          <p:txBody>
            <a:bodyPr/>
            <a:lstStyle/>
            <a:p>
              <a:endParaRPr lang="sv-SE"/>
            </a:p>
          </p:txBody>
        </p:sp>
        <p:sp>
          <p:nvSpPr>
            <p:cNvPr id="4156" name="Freeform 39"/>
            <p:cNvSpPr>
              <a:spLocks/>
            </p:cNvSpPr>
            <p:nvPr/>
          </p:nvSpPr>
          <p:spPr bwMode="auto">
            <a:xfrm>
              <a:off x="1567" y="3838"/>
              <a:ext cx="984" cy="424"/>
            </a:xfrm>
            <a:custGeom>
              <a:avLst/>
              <a:gdLst>
                <a:gd name="T0" fmla="*/ 0 w 1967"/>
                <a:gd name="T1" fmla="*/ 191 h 847"/>
                <a:gd name="T2" fmla="*/ 11 w 1967"/>
                <a:gd name="T3" fmla="*/ 195 h 847"/>
                <a:gd name="T4" fmla="*/ 22 w 1967"/>
                <a:gd name="T5" fmla="*/ 198 h 847"/>
                <a:gd name="T6" fmla="*/ 29 w 1967"/>
                <a:gd name="T7" fmla="*/ 208 h 847"/>
                <a:gd name="T8" fmla="*/ 35 w 1967"/>
                <a:gd name="T9" fmla="*/ 212 h 847"/>
                <a:gd name="T10" fmla="*/ 43 w 1967"/>
                <a:gd name="T11" fmla="*/ 210 h 847"/>
                <a:gd name="T12" fmla="*/ 43 w 1967"/>
                <a:gd name="T13" fmla="*/ 201 h 847"/>
                <a:gd name="T14" fmla="*/ 43 w 1967"/>
                <a:gd name="T15" fmla="*/ 191 h 847"/>
                <a:gd name="T16" fmla="*/ 62 w 1967"/>
                <a:gd name="T17" fmla="*/ 190 h 847"/>
                <a:gd name="T18" fmla="*/ 68 w 1967"/>
                <a:gd name="T19" fmla="*/ 194 h 847"/>
                <a:gd name="T20" fmla="*/ 80 w 1967"/>
                <a:gd name="T21" fmla="*/ 205 h 847"/>
                <a:gd name="T22" fmla="*/ 88 w 1967"/>
                <a:gd name="T23" fmla="*/ 205 h 847"/>
                <a:gd name="T24" fmla="*/ 96 w 1967"/>
                <a:gd name="T25" fmla="*/ 203 h 847"/>
                <a:gd name="T26" fmla="*/ 93 w 1967"/>
                <a:gd name="T27" fmla="*/ 191 h 847"/>
                <a:gd name="T28" fmla="*/ 88 w 1967"/>
                <a:gd name="T29" fmla="*/ 178 h 847"/>
                <a:gd name="T30" fmla="*/ 100 w 1967"/>
                <a:gd name="T31" fmla="*/ 173 h 847"/>
                <a:gd name="T32" fmla="*/ 113 w 1967"/>
                <a:gd name="T33" fmla="*/ 168 h 847"/>
                <a:gd name="T34" fmla="*/ 125 w 1967"/>
                <a:gd name="T35" fmla="*/ 160 h 847"/>
                <a:gd name="T36" fmla="*/ 136 w 1967"/>
                <a:gd name="T37" fmla="*/ 150 h 847"/>
                <a:gd name="T38" fmla="*/ 143 w 1967"/>
                <a:gd name="T39" fmla="*/ 138 h 847"/>
                <a:gd name="T40" fmla="*/ 145 w 1967"/>
                <a:gd name="T41" fmla="*/ 130 h 847"/>
                <a:gd name="T42" fmla="*/ 174 w 1967"/>
                <a:gd name="T43" fmla="*/ 135 h 847"/>
                <a:gd name="T44" fmla="*/ 196 w 1967"/>
                <a:gd name="T45" fmla="*/ 139 h 847"/>
                <a:gd name="T46" fmla="*/ 219 w 1967"/>
                <a:gd name="T47" fmla="*/ 141 h 847"/>
                <a:gd name="T48" fmla="*/ 247 w 1967"/>
                <a:gd name="T49" fmla="*/ 143 h 847"/>
                <a:gd name="T50" fmla="*/ 277 w 1967"/>
                <a:gd name="T51" fmla="*/ 142 h 847"/>
                <a:gd name="T52" fmla="*/ 315 w 1967"/>
                <a:gd name="T53" fmla="*/ 139 h 847"/>
                <a:gd name="T54" fmla="*/ 384 w 1967"/>
                <a:gd name="T55" fmla="*/ 122 h 847"/>
                <a:gd name="T56" fmla="*/ 419 w 1967"/>
                <a:gd name="T57" fmla="*/ 109 h 847"/>
                <a:gd name="T58" fmla="*/ 458 w 1967"/>
                <a:gd name="T59" fmla="*/ 95 h 847"/>
                <a:gd name="T60" fmla="*/ 492 w 1967"/>
                <a:gd name="T61" fmla="*/ 78 h 847"/>
                <a:gd name="T62" fmla="*/ 492 w 1967"/>
                <a:gd name="T63" fmla="*/ 0 h 847"/>
                <a:gd name="T64" fmla="*/ 5 w 1967"/>
                <a:gd name="T65" fmla="*/ 0 h 847"/>
                <a:gd name="T66" fmla="*/ 0 w 1967"/>
                <a:gd name="T67" fmla="*/ 191 h 8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67" h="847">
                  <a:moveTo>
                    <a:pt x="0" y="762"/>
                  </a:moveTo>
                  <a:lnTo>
                    <a:pt x="42" y="780"/>
                  </a:lnTo>
                  <a:lnTo>
                    <a:pt x="88" y="791"/>
                  </a:lnTo>
                  <a:lnTo>
                    <a:pt x="114" y="830"/>
                  </a:lnTo>
                  <a:lnTo>
                    <a:pt x="137" y="847"/>
                  </a:lnTo>
                  <a:lnTo>
                    <a:pt x="170" y="839"/>
                  </a:lnTo>
                  <a:lnTo>
                    <a:pt x="170" y="801"/>
                  </a:lnTo>
                  <a:lnTo>
                    <a:pt x="170" y="762"/>
                  </a:lnTo>
                  <a:lnTo>
                    <a:pt x="245" y="757"/>
                  </a:lnTo>
                  <a:lnTo>
                    <a:pt x="272" y="775"/>
                  </a:lnTo>
                  <a:lnTo>
                    <a:pt x="319" y="817"/>
                  </a:lnTo>
                  <a:lnTo>
                    <a:pt x="350" y="818"/>
                  </a:lnTo>
                  <a:lnTo>
                    <a:pt x="383" y="809"/>
                  </a:lnTo>
                  <a:lnTo>
                    <a:pt x="369" y="762"/>
                  </a:lnTo>
                  <a:lnTo>
                    <a:pt x="352" y="709"/>
                  </a:lnTo>
                  <a:lnTo>
                    <a:pt x="397" y="689"/>
                  </a:lnTo>
                  <a:lnTo>
                    <a:pt x="451" y="671"/>
                  </a:lnTo>
                  <a:lnTo>
                    <a:pt x="498" y="639"/>
                  </a:lnTo>
                  <a:lnTo>
                    <a:pt x="543" y="597"/>
                  </a:lnTo>
                  <a:lnTo>
                    <a:pt x="571" y="551"/>
                  </a:lnTo>
                  <a:lnTo>
                    <a:pt x="579" y="520"/>
                  </a:lnTo>
                  <a:lnTo>
                    <a:pt x="694" y="540"/>
                  </a:lnTo>
                  <a:lnTo>
                    <a:pt x="784" y="556"/>
                  </a:lnTo>
                  <a:lnTo>
                    <a:pt x="876" y="564"/>
                  </a:lnTo>
                  <a:lnTo>
                    <a:pt x="985" y="572"/>
                  </a:lnTo>
                  <a:lnTo>
                    <a:pt x="1105" y="568"/>
                  </a:lnTo>
                  <a:lnTo>
                    <a:pt x="1259" y="556"/>
                  </a:lnTo>
                  <a:lnTo>
                    <a:pt x="1535" y="487"/>
                  </a:lnTo>
                  <a:lnTo>
                    <a:pt x="1674" y="434"/>
                  </a:lnTo>
                  <a:lnTo>
                    <a:pt x="1829" y="378"/>
                  </a:lnTo>
                  <a:lnTo>
                    <a:pt x="1967" y="309"/>
                  </a:lnTo>
                  <a:lnTo>
                    <a:pt x="1967" y="0"/>
                  </a:lnTo>
                  <a:lnTo>
                    <a:pt x="19" y="0"/>
                  </a:lnTo>
                  <a:lnTo>
                    <a:pt x="0" y="762"/>
                  </a:lnTo>
                  <a:close/>
                </a:path>
              </a:pathLst>
            </a:custGeom>
            <a:solidFill>
              <a:srgbClr val="9F7F5F"/>
            </a:solidFill>
            <a:ln w="11113">
              <a:solidFill>
                <a:srgbClr val="000000"/>
              </a:solidFill>
              <a:prstDash val="solid"/>
              <a:round/>
              <a:headEnd/>
              <a:tailEnd/>
            </a:ln>
          </p:spPr>
          <p:txBody>
            <a:bodyPr/>
            <a:lstStyle/>
            <a:p>
              <a:endParaRPr lang="sv-SE"/>
            </a:p>
          </p:txBody>
        </p:sp>
        <p:sp>
          <p:nvSpPr>
            <p:cNvPr id="4157" name="Freeform 40"/>
            <p:cNvSpPr>
              <a:spLocks/>
            </p:cNvSpPr>
            <p:nvPr/>
          </p:nvSpPr>
          <p:spPr bwMode="auto">
            <a:xfrm>
              <a:off x="1388" y="3108"/>
              <a:ext cx="1357" cy="1649"/>
            </a:xfrm>
            <a:custGeom>
              <a:avLst/>
              <a:gdLst>
                <a:gd name="T0" fmla="*/ 10 w 2714"/>
                <a:gd name="T1" fmla="*/ 825 h 3298"/>
                <a:gd name="T2" fmla="*/ 69 w 2714"/>
                <a:gd name="T3" fmla="*/ 819 h 3298"/>
                <a:gd name="T4" fmla="*/ 42 w 2714"/>
                <a:gd name="T5" fmla="*/ 697 h 3298"/>
                <a:gd name="T6" fmla="*/ 66 w 2714"/>
                <a:gd name="T7" fmla="*/ 617 h 3298"/>
                <a:gd name="T8" fmla="*/ 127 w 2714"/>
                <a:gd name="T9" fmla="*/ 498 h 3298"/>
                <a:gd name="T10" fmla="*/ 212 w 2714"/>
                <a:gd name="T11" fmla="*/ 443 h 3298"/>
                <a:gd name="T12" fmla="*/ 272 w 2714"/>
                <a:gd name="T13" fmla="*/ 456 h 3298"/>
                <a:gd name="T14" fmla="*/ 327 w 2714"/>
                <a:gd name="T15" fmla="*/ 474 h 3298"/>
                <a:gd name="T16" fmla="*/ 388 w 2714"/>
                <a:gd name="T17" fmla="*/ 471 h 3298"/>
                <a:gd name="T18" fmla="*/ 455 w 2714"/>
                <a:gd name="T19" fmla="*/ 437 h 3298"/>
                <a:gd name="T20" fmla="*/ 511 w 2714"/>
                <a:gd name="T21" fmla="*/ 408 h 3298"/>
                <a:gd name="T22" fmla="*/ 536 w 2714"/>
                <a:gd name="T23" fmla="*/ 463 h 3298"/>
                <a:gd name="T24" fmla="*/ 523 w 2714"/>
                <a:gd name="T25" fmla="*/ 514 h 3298"/>
                <a:gd name="T26" fmla="*/ 508 w 2714"/>
                <a:gd name="T27" fmla="*/ 552 h 3298"/>
                <a:gd name="T28" fmla="*/ 498 w 2714"/>
                <a:gd name="T29" fmla="*/ 630 h 3298"/>
                <a:gd name="T30" fmla="*/ 501 w 2714"/>
                <a:gd name="T31" fmla="*/ 736 h 3298"/>
                <a:gd name="T32" fmla="*/ 513 w 2714"/>
                <a:gd name="T33" fmla="*/ 773 h 3298"/>
                <a:gd name="T34" fmla="*/ 545 w 2714"/>
                <a:gd name="T35" fmla="*/ 768 h 3298"/>
                <a:gd name="T36" fmla="*/ 523 w 2714"/>
                <a:gd name="T37" fmla="*/ 679 h 3298"/>
                <a:gd name="T38" fmla="*/ 520 w 2714"/>
                <a:gd name="T39" fmla="*/ 638 h 3298"/>
                <a:gd name="T40" fmla="*/ 565 w 2714"/>
                <a:gd name="T41" fmla="*/ 546 h 3298"/>
                <a:gd name="T42" fmla="*/ 632 w 2714"/>
                <a:gd name="T43" fmla="*/ 408 h 3298"/>
                <a:gd name="T44" fmla="*/ 679 w 2714"/>
                <a:gd name="T45" fmla="*/ 255 h 3298"/>
                <a:gd name="T46" fmla="*/ 663 w 2714"/>
                <a:gd name="T47" fmla="*/ 208 h 3298"/>
                <a:gd name="T48" fmla="*/ 678 w 2714"/>
                <a:gd name="T49" fmla="*/ 168 h 3298"/>
                <a:gd name="T50" fmla="*/ 663 w 2714"/>
                <a:gd name="T51" fmla="*/ 130 h 3298"/>
                <a:gd name="T52" fmla="*/ 629 w 2714"/>
                <a:gd name="T53" fmla="*/ 132 h 3298"/>
                <a:gd name="T54" fmla="*/ 610 w 2714"/>
                <a:gd name="T55" fmla="*/ 113 h 3298"/>
                <a:gd name="T56" fmla="*/ 592 w 2714"/>
                <a:gd name="T57" fmla="*/ 91 h 3298"/>
                <a:gd name="T58" fmla="*/ 601 w 2714"/>
                <a:gd name="T59" fmla="*/ 49 h 3298"/>
                <a:gd name="T60" fmla="*/ 611 w 2714"/>
                <a:gd name="T61" fmla="*/ 0 h 3298"/>
                <a:gd name="T62" fmla="*/ 501 w 2714"/>
                <a:gd name="T63" fmla="*/ 17 h 3298"/>
                <a:gd name="T64" fmla="*/ 488 w 2714"/>
                <a:gd name="T65" fmla="*/ 44 h 3298"/>
                <a:gd name="T66" fmla="*/ 513 w 2714"/>
                <a:gd name="T67" fmla="*/ 99 h 3298"/>
                <a:gd name="T68" fmla="*/ 514 w 2714"/>
                <a:gd name="T69" fmla="*/ 173 h 3298"/>
                <a:gd name="T70" fmla="*/ 504 w 2714"/>
                <a:gd name="T71" fmla="*/ 225 h 3298"/>
                <a:gd name="T72" fmla="*/ 463 w 2714"/>
                <a:gd name="T73" fmla="*/ 280 h 3298"/>
                <a:gd name="T74" fmla="*/ 440 w 2714"/>
                <a:gd name="T75" fmla="*/ 336 h 3298"/>
                <a:gd name="T76" fmla="*/ 383 w 2714"/>
                <a:gd name="T77" fmla="*/ 351 h 3298"/>
                <a:gd name="T78" fmla="*/ 325 w 2714"/>
                <a:gd name="T79" fmla="*/ 313 h 3298"/>
                <a:gd name="T80" fmla="*/ 315 w 2714"/>
                <a:gd name="T81" fmla="*/ 253 h 3298"/>
                <a:gd name="T82" fmla="*/ 293 w 2714"/>
                <a:gd name="T83" fmla="*/ 211 h 3298"/>
                <a:gd name="T84" fmla="*/ 277 w 2714"/>
                <a:gd name="T85" fmla="*/ 136 h 3298"/>
                <a:gd name="T86" fmla="*/ 248 w 2714"/>
                <a:gd name="T87" fmla="*/ 98 h 3298"/>
                <a:gd name="T88" fmla="*/ 192 w 2714"/>
                <a:gd name="T89" fmla="*/ 78 h 3298"/>
                <a:gd name="T90" fmla="*/ 156 w 2714"/>
                <a:gd name="T91" fmla="*/ 81 h 3298"/>
                <a:gd name="T92" fmla="*/ 159 w 2714"/>
                <a:gd name="T93" fmla="*/ 110 h 3298"/>
                <a:gd name="T94" fmla="*/ 200 w 2714"/>
                <a:gd name="T95" fmla="*/ 136 h 3298"/>
                <a:gd name="T96" fmla="*/ 163 w 2714"/>
                <a:gd name="T97" fmla="*/ 150 h 3298"/>
                <a:gd name="T98" fmla="*/ 127 w 2714"/>
                <a:gd name="T99" fmla="*/ 167 h 3298"/>
                <a:gd name="T100" fmla="*/ 122 w 2714"/>
                <a:gd name="T101" fmla="*/ 219 h 3298"/>
                <a:gd name="T102" fmla="*/ 68 w 2714"/>
                <a:gd name="T103" fmla="*/ 269 h 3298"/>
                <a:gd name="T104" fmla="*/ 37 w 2714"/>
                <a:gd name="T105" fmla="*/ 319 h 3298"/>
                <a:gd name="T106" fmla="*/ 47 w 2714"/>
                <a:gd name="T107" fmla="*/ 403 h 3298"/>
                <a:gd name="T108" fmla="*/ 0 w 2714"/>
                <a:gd name="T109" fmla="*/ 748 h 3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14" h="3298">
                  <a:moveTo>
                    <a:pt x="0" y="2989"/>
                  </a:moveTo>
                  <a:lnTo>
                    <a:pt x="39" y="3298"/>
                  </a:lnTo>
                  <a:lnTo>
                    <a:pt x="224" y="3298"/>
                  </a:lnTo>
                  <a:lnTo>
                    <a:pt x="275" y="3275"/>
                  </a:lnTo>
                  <a:lnTo>
                    <a:pt x="172" y="3069"/>
                  </a:lnTo>
                  <a:lnTo>
                    <a:pt x="167" y="2788"/>
                  </a:lnTo>
                  <a:lnTo>
                    <a:pt x="212" y="2619"/>
                  </a:lnTo>
                  <a:lnTo>
                    <a:pt x="261" y="2465"/>
                  </a:lnTo>
                  <a:lnTo>
                    <a:pt x="415" y="2124"/>
                  </a:lnTo>
                  <a:lnTo>
                    <a:pt x="505" y="1992"/>
                  </a:lnTo>
                  <a:lnTo>
                    <a:pt x="674" y="1885"/>
                  </a:lnTo>
                  <a:lnTo>
                    <a:pt x="847" y="1770"/>
                  </a:lnTo>
                  <a:lnTo>
                    <a:pt x="934" y="1758"/>
                  </a:lnTo>
                  <a:lnTo>
                    <a:pt x="1088" y="1824"/>
                  </a:lnTo>
                  <a:lnTo>
                    <a:pt x="1196" y="1874"/>
                  </a:lnTo>
                  <a:lnTo>
                    <a:pt x="1307" y="1896"/>
                  </a:lnTo>
                  <a:lnTo>
                    <a:pt x="1432" y="1901"/>
                  </a:lnTo>
                  <a:lnTo>
                    <a:pt x="1552" y="1882"/>
                  </a:lnTo>
                  <a:lnTo>
                    <a:pt x="1687" y="1830"/>
                  </a:lnTo>
                  <a:lnTo>
                    <a:pt x="1817" y="1747"/>
                  </a:lnTo>
                  <a:lnTo>
                    <a:pt x="1966" y="1667"/>
                  </a:lnTo>
                  <a:lnTo>
                    <a:pt x="2041" y="1632"/>
                  </a:lnTo>
                  <a:lnTo>
                    <a:pt x="2128" y="1805"/>
                  </a:lnTo>
                  <a:lnTo>
                    <a:pt x="2143" y="1851"/>
                  </a:lnTo>
                  <a:lnTo>
                    <a:pt x="2115" y="1976"/>
                  </a:lnTo>
                  <a:lnTo>
                    <a:pt x="2089" y="2056"/>
                  </a:lnTo>
                  <a:lnTo>
                    <a:pt x="2055" y="2133"/>
                  </a:lnTo>
                  <a:lnTo>
                    <a:pt x="2030" y="2205"/>
                  </a:lnTo>
                  <a:lnTo>
                    <a:pt x="2015" y="2309"/>
                  </a:lnTo>
                  <a:lnTo>
                    <a:pt x="1990" y="2518"/>
                  </a:lnTo>
                  <a:lnTo>
                    <a:pt x="2003" y="2735"/>
                  </a:lnTo>
                  <a:lnTo>
                    <a:pt x="2003" y="2942"/>
                  </a:lnTo>
                  <a:lnTo>
                    <a:pt x="2015" y="2989"/>
                  </a:lnTo>
                  <a:lnTo>
                    <a:pt x="2049" y="3089"/>
                  </a:lnTo>
                  <a:lnTo>
                    <a:pt x="2110" y="3086"/>
                  </a:lnTo>
                  <a:lnTo>
                    <a:pt x="2178" y="3070"/>
                  </a:lnTo>
                  <a:lnTo>
                    <a:pt x="2251" y="3032"/>
                  </a:lnTo>
                  <a:lnTo>
                    <a:pt x="2089" y="2713"/>
                  </a:lnTo>
                  <a:lnTo>
                    <a:pt x="2072" y="2635"/>
                  </a:lnTo>
                  <a:lnTo>
                    <a:pt x="2077" y="2551"/>
                  </a:lnTo>
                  <a:lnTo>
                    <a:pt x="2152" y="2356"/>
                  </a:lnTo>
                  <a:lnTo>
                    <a:pt x="2258" y="2183"/>
                  </a:lnTo>
                  <a:lnTo>
                    <a:pt x="2363" y="2000"/>
                  </a:lnTo>
                  <a:lnTo>
                    <a:pt x="2525" y="1632"/>
                  </a:lnTo>
                  <a:lnTo>
                    <a:pt x="2698" y="1174"/>
                  </a:lnTo>
                  <a:lnTo>
                    <a:pt x="2714" y="1020"/>
                  </a:lnTo>
                  <a:lnTo>
                    <a:pt x="2686" y="887"/>
                  </a:lnTo>
                  <a:lnTo>
                    <a:pt x="2650" y="829"/>
                  </a:lnTo>
                  <a:lnTo>
                    <a:pt x="2683" y="757"/>
                  </a:lnTo>
                  <a:lnTo>
                    <a:pt x="2710" y="669"/>
                  </a:lnTo>
                  <a:lnTo>
                    <a:pt x="2702" y="594"/>
                  </a:lnTo>
                  <a:lnTo>
                    <a:pt x="2650" y="519"/>
                  </a:lnTo>
                  <a:lnTo>
                    <a:pt x="2586" y="504"/>
                  </a:lnTo>
                  <a:lnTo>
                    <a:pt x="2514" y="525"/>
                  </a:lnTo>
                  <a:lnTo>
                    <a:pt x="2478" y="490"/>
                  </a:lnTo>
                  <a:lnTo>
                    <a:pt x="2438" y="450"/>
                  </a:lnTo>
                  <a:lnTo>
                    <a:pt x="2398" y="413"/>
                  </a:lnTo>
                  <a:lnTo>
                    <a:pt x="2365" y="362"/>
                  </a:lnTo>
                  <a:lnTo>
                    <a:pt x="2355" y="285"/>
                  </a:lnTo>
                  <a:lnTo>
                    <a:pt x="2403" y="193"/>
                  </a:lnTo>
                  <a:lnTo>
                    <a:pt x="2440" y="85"/>
                  </a:lnTo>
                  <a:lnTo>
                    <a:pt x="2442" y="0"/>
                  </a:lnTo>
                  <a:lnTo>
                    <a:pt x="2206" y="33"/>
                  </a:lnTo>
                  <a:lnTo>
                    <a:pt x="2001" y="67"/>
                  </a:lnTo>
                  <a:lnTo>
                    <a:pt x="1904" y="88"/>
                  </a:lnTo>
                  <a:lnTo>
                    <a:pt x="1951" y="176"/>
                  </a:lnTo>
                  <a:lnTo>
                    <a:pt x="2041" y="277"/>
                  </a:lnTo>
                  <a:lnTo>
                    <a:pt x="2049" y="395"/>
                  </a:lnTo>
                  <a:lnTo>
                    <a:pt x="2015" y="507"/>
                  </a:lnTo>
                  <a:lnTo>
                    <a:pt x="2053" y="692"/>
                  </a:lnTo>
                  <a:lnTo>
                    <a:pt x="2049" y="800"/>
                  </a:lnTo>
                  <a:lnTo>
                    <a:pt x="2015" y="898"/>
                  </a:lnTo>
                  <a:lnTo>
                    <a:pt x="1919" y="994"/>
                  </a:lnTo>
                  <a:lnTo>
                    <a:pt x="1852" y="1119"/>
                  </a:lnTo>
                  <a:lnTo>
                    <a:pt x="1805" y="1236"/>
                  </a:lnTo>
                  <a:lnTo>
                    <a:pt x="1760" y="1342"/>
                  </a:lnTo>
                  <a:lnTo>
                    <a:pt x="1680" y="1414"/>
                  </a:lnTo>
                  <a:lnTo>
                    <a:pt x="1531" y="1403"/>
                  </a:lnTo>
                  <a:lnTo>
                    <a:pt x="1388" y="1345"/>
                  </a:lnTo>
                  <a:lnTo>
                    <a:pt x="1298" y="1252"/>
                  </a:lnTo>
                  <a:lnTo>
                    <a:pt x="1246" y="1132"/>
                  </a:lnTo>
                  <a:lnTo>
                    <a:pt x="1258" y="1012"/>
                  </a:lnTo>
                  <a:lnTo>
                    <a:pt x="1270" y="932"/>
                  </a:lnTo>
                  <a:lnTo>
                    <a:pt x="1170" y="841"/>
                  </a:lnTo>
                  <a:lnTo>
                    <a:pt x="1109" y="656"/>
                  </a:lnTo>
                  <a:lnTo>
                    <a:pt x="1107" y="543"/>
                  </a:lnTo>
                  <a:lnTo>
                    <a:pt x="1071" y="450"/>
                  </a:lnTo>
                  <a:lnTo>
                    <a:pt x="991" y="390"/>
                  </a:lnTo>
                  <a:lnTo>
                    <a:pt x="884" y="347"/>
                  </a:lnTo>
                  <a:lnTo>
                    <a:pt x="767" y="312"/>
                  </a:lnTo>
                  <a:lnTo>
                    <a:pt x="688" y="304"/>
                  </a:lnTo>
                  <a:lnTo>
                    <a:pt x="623" y="323"/>
                  </a:lnTo>
                  <a:lnTo>
                    <a:pt x="613" y="378"/>
                  </a:lnTo>
                  <a:lnTo>
                    <a:pt x="635" y="437"/>
                  </a:lnTo>
                  <a:lnTo>
                    <a:pt x="707" y="482"/>
                  </a:lnTo>
                  <a:lnTo>
                    <a:pt x="799" y="543"/>
                  </a:lnTo>
                  <a:lnTo>
                    <a:pt x="726" y="576"/>
                  </a:lnTo>
                  <a:lnTo>
                    <a:pt x="649" y="600"/>
                  </a:lnTo>
                  <a:lnTo>
                    <a:pt x="549" y="623"/>
                  </a:lnTo>
                  <a:lnTo>
                    <a:pt x="505" y="668"/>
                  </a:lnTo>
                  <a:lnTo>
                    <a:pt x="491" y="732"/>
                  </a:lnTo>
                  <a:lnTo>
                    <a:pt x="488" y="874"/>
                  </a:lnTo>
                  <a:lnTo>
                    <a:pt x="415" y="956"/>
                  </a:lnTo>
                  <a:lnTo>
                    <a:pt x="271" y="1076"/>
                  </a:lnTo>
                  <a:lnTo>
                    <a:pt x="191" y="1175"/>
                  </a:lnTo>
                  <a:lnTo>
                    <a:pt x="146" y="1276"/>
                  </a:lnTo>
                  <a:lnTo>
                    <a:pt x="160" y="1428"/>
                  </a:lnTo>
                  <a:lnTo>
                    <a:pt x="188" y="1609"/>
                  </a:lnTo>
                  <a:lnTo>
                    <a:pt x="113" y="2000"/>
                  </a:lnTo>
                  <a:lnTo>
                    <a:pt x="0" y="2989"/>
                  </a:lnTo>
                  <a:close/>
                </a:path>
              </a:pathLst>
            </a:custGeom>
            <a:solidFill>
              <a:srgbClr val="FFBF5F"/>
            </a:solidFill>
            <a:ln w="11113">
              <a:solidFill>
                <a:srgbClr val="000000"/>
              </a:solidFill>
              <a:prstDash val="solid"/>
              <a:round/>
              <a:headEnd/>
              <a:tailEnd/>
            </a:ln>
          </p:spPr>
          <p:txBody>
            <a:bodyPr/>
            <a:lstStyle/>
            <a:p>
              <a:endParaRPr lang="sv-SE"/>
            </a:p>
          </p:txBody>
        </p:sp>
        <p:grpSp>
          <p:nvGrpSpPr>
            <p:cNvPr id="4158" name="Group 41"/>
            <p:cNvGrpSpPr>
              <a:grpSpLocks/>
            </p:cNvGrpSpPr>
            <p:nvPr/>
          </p:nvGrpSpPr>
          <p:grpSpPr bwMode="auto">
            <a:xfrm>
              <a:off x="3009" y="3193"/>
              <a:ext cx="133" cy="71"/>
              <a:chOff x="3009" y="3193"/>
              <a:chExt cx="133" cy="71"/>
            </a:xfrm>
          </p:grpSpPr>
          <p:sp>
            <p:nvSpPr>
              <p:cNvPr id="4178" name="Freeform 42"/>
              <p:cNvSpPr>
                <a:spLocks/>
              </p:cNvSpPr>
              <p:nvPr/>
            </p:nvSpPr>
            <p:spPr bwMode="auto">
              <a:xfrm>
                <a:off x="3009" y="3193"/>
                <a:ext cx="133" cy="71"/>
              </a:xfrm>
              <a:custGeom>
                <a:avLst/>
                <a:gdLst>
                  <a:gd name="T0" fmla="*/ 0 w 268"/>
                  <a:gd name="T1" fmla="*/ 8 h 141"/>
                  <a:gd name="T2" fmla="*/ 11 w 268"/>
                  <a:gd name="T3" fmla="*/ 3 h 141"/>
                  <a:gd name="T4" fmla="*/ 26 w 268"/>
                  <a:gd name="T5" fmla="*/ 0 h 141"/>
                  <a:gd name="T6" fmla="*/ 43 w 268"/>
                  <a:gd name="T7" fmla="*/ 3 h 141"/>
                  <a:gd name="T8" fmla="*/ 52 w 268"/>
                  <a:gd name="T9" fmla="*/ 9 h 141"/>
                  <a:gd name="T10" fmla="*/ 57 w 268"/>
                  <a:gd name="T11" fmla="*/ 15 h 141"/>
                  <a:gd name="T12" fmla="*/ 63 w 268"/>
                  <a:gd name="T13" fmla="*/ 27 h 141"/>
                  <a:gd name="T14" fmla="*/ 66 w 268"/>
                  <a:gd name="T15" fmla="*/ 34 h 141"/>
                  <a:gd name="T16" fmla="*/ 49 w 268"/>
                  <a:gd name="T17" fmla="*/ 36 h 141"/>
                  <a:gd name="T18" fmla="*/ 32 w 268"/>
                  <a:gd name="T19" fmla="*/ 33 h 141"/>
                  <a:gd name="T20" fmla="*/ 15 w 268"/>
                  <a:gd name="T21" fmla="*/ 29 h 141"/>
                  <a:gd name="T22" fmla="*/ 4 w 268"/>
                  <a:gd name="T23" fmla="*/ 18 h 141"/>
                  <a:gd name="T24" fmla="*/ 0 w 268"/>
                  <a:gd name="T25" fmla="*/ 8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8" h="141">
                    <a:moveTo>
                      <a:pt x="0" y="29"/>
                    </a:moveTo>
                    <a:lnTo>
                      <a:pt x="44" y="10"/>
                    </a:lnTo>
                    <a:lnTo>
                      <a:pt x="104" y="0"/>
                    </a:lnTo>
                    <a:lnTo>
                      <a:pt x="174" y="10"/>
                    </a:lnTo>
                    <a:lnTo>
                      <a:pt x="209" y="36"/>
                    </a:lnTo>
                    <a:lnTo>
                      <a:pt x="229" y="58"/>
                    </a:lnTo>
                    <a:lnTo>
                      <a:pt x="254" y="105"/>
                    </a:lnTo>
                    <a:lnTo>
                      <a:pt x="268" y="133"/>
                    </a:lnTo>
                    <a:lnTo>
                      <a:pt x="198" y="141"/>
                    </a:lnTo>
                    <a:lnTo>
                      <a:pt x="129" y="130"/>
                    </a:lnTo>
                    <a:lnTo>
                      <a:pt x="63" y="113"/>
                    </a:lnTo>
                    <a:lnTo>
                      <a:pt x="18" y="69"/>
                    </a:lnTo>
                    <a:lnTo>
                      <a:pt x="0" y="29"/>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4179" name="Freeform 43"/>
              <p:cNvSpPr>
                <a:spLocks/>
              </p:cNvSpPr>
              <p:nvPr/>
            </p:nvSpPr>
            <p:spPr bwMode="auto">
              <a:xfrm>
                <a:off x="3038" y="3208"/>
                <a:ext cx="83" cy="44"/>
              </a:xfrm>
              <a:custGeom>
                <a:avLst/>
                <a:gdLst>
                  <a:gd name="T0" fmla="*/ 0 w 167"/>
                  <a:gd name="T1" fmla="*/ 4 h 86"/>
                  <a:gd name="T2" fmla="*/ 6 w 167"/>
                  <a:gd name="T3" fmla="*/ 2 h 86"/>
                  <a:gd name="T4" fmla="*/ 16 w 167"/>
                  <a:gd name="T5" fmla="*/ 0 h 86"/>
                  <a:gd name="T6" fmla="*/ 27 w 167"/>
                  <a:gd name="T7" fmla="*/ 2 h 86"/>
                  <a:gd name="T8" fmla="*/ 33 w 167"/>
                  <a:gd name="T9" fmla="*/ 6 h 86"/>
                  <a:gd name="T10" fmla="*/ 36 w 167"/>
                  <a:gd name="T11" fmla="*/ 9 h 86"/>
                  <a:gd name="T12" fmla="*/ 40 w 167"/>
                  <a:gd name="T13" fmla="*/ 17 h 86"/>
                  <a:gd name="T14" fmla="*/ 41 w 167"/>
                  <a:gd name="T15" fmla="*/ 21 h 86"/>
                  <a:gd name="T16" fmla="*/ 31 w 167"/>
                  <a:gd name="T17" fmla="*/ 23 h 86"/>
                  <a:gd name="T18" fmla="*/ 20 w 167"/>
                  <a:gd name="T19" fmla="*/ 21 h 86"/>
                  <a:gd name="T20" fmla="*/ 9 w 167"/>
                  <a:gd name="T21" fmla="*/ 18 h 86"/>
                  <a:gd name="T22" fmla="*/ 2 w 167"/>
                  <a:gd name="T23" fmla="*/ 11 h 86"/>
                  <a:gd name="T24" fmla="*/ 0 w 167"/>
                  <a:gd name="T25" fmla="*/ 4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7" h="86">
                    <a:moveTo>
                      <a:pt x="0" y="16"/>
                    </a:moveTo>
                    <a:lnTo>
                      <a:pt x="26" y="5"/>
                    </a:lnTo>
                    <a:lnTo>
                      <a:pt x="65" y="0"/>
                    </a:lnTo>
                    <a:lnTo>
                      <a:pt x="108" y="5"/>
                    </a:lnTo>
                    <a:lnTo>
                      <a:pt x="132" y="21"/>
                    </a:lnTo>
                    <a:lnTo>
                      <a:pt x="144" y="35"/>
                    </a:lnTo>
                    <a:lnTo>
                      <a:pt x="160" y="66"/>
                    </a:lnTo>
                    <a:lnTo>
                      <a:pt x="167" y="83"/>
                    </a:lnTo>
                    <a:lnTo>
                      <a:pt x="124" y="86"/>
                    </a:lnTo>
                    <a:lnTo>
                      <a:pt x="80" y="82"/>
                    </a:lnTo>
                    <a:lnTo>
                      <a:pt x="39" y="69"/>
                    </a:lnTo>
                    <a:lnTo>
                      <a:pt x="11" y="41"/>
                    </a:lnTo>
                    <a:lnTo>
                      <a:pt x="0" y="16"/>
                    </a:lnTo>
                    <a:close/>
                  </a:path>
                </a:pathLst>
              </a:custGeom>
              <a:solidFill>
                <a:srgbClr val="FFFFDF"/>
              </a:solidFill>
              <a:ln w="11113">
                <a:solidFill>
                  <a:srgbClr val="000000"/>
                </a:solidFill>
                <a:prstDash val="solid"/>
                <a:round/>
                <a:headEnd/>
                <a:tailEnd/>
              </a:ln>
            </p:spPr>
            <p:txBody>
              <a:bodyPr/>
              <a:lstStyle/>
              <a:p>
                <a:endParaRPr lang="sv-SE"/>
              </a:p>
            </p:txBody>
          </p:sp>
          <p:sp>
            <p:nvSpPr>
              <p:cNvPr id="4180" name="Oval 44"/>
              <p:cNvSpPr>
                <a:spLocks noChangeArrowheads="1"/>
              </p:cNvSpPr>
              <p:nvPr/>
            </p:nvSpPr>
            <p:spPr bwMode="auto">
              <a:xfrm>
                <a:off x="3062" y="3213"/>
                <a:ext cx="33" cy="31"/>
              </a:xfrm>
              <a:prstGeom prst="ellipse">
                <a:avLst/>
              </a:prstGeom>
              <a:solidFill>
                <a:srgbClr val="000000"/>
              </a:solidFill>
              <a:ln w="11113">
                <a:solidFill>
                  <a:srgbClr val="000000"/>
                </a:solidFill>
                <a:round/>
                <a:headEnd/>
                <a:tailEnd/>
              </a:ln>
            </p:spPr>
            <p:txBody>
              <a:bodyPr/>
              <a:lstStyle/>
              <a:p>
                <a:endParaRPr lang="sv-SE"/>
              </a:p>
            </p:txBody>
          </p:sp>
        </p:grpSp>
        <p:sp>
          <p:nvSpPr>
            <p:cNvPr id="4159" name="Freeform 45"/>
            <p:cNvSpPr>
              <a:spLocks/>
            </p:cNvSpPr>
            <p:nvPr/>
          </p:nvSpPr>
          <p:spPr bwMode="auto">
            <a:xfrm>
              <a:off x="3136" y="3025"/>
              <a:ext cx="307" cy="405"/>
            </a:xfrm>
            <a:custGeom>
              <a:avLst/>
              <a:gdLst>
                <a:gd name="T0" fmla="*/ 14 w 615"/>
                <a:gd name="T1" fmla="*/ 3 h 811"/>
                <a:gd name="T2" fmla="*/ 25 w 615"/>
                <a:gd name="T3" fmla="*/ 0 h 811"/>
                <a:gd name="T4" fmla="*/ 39 w 615"/>
                <a:gd name="T5" fmla="*/ 4 h 811"/>
                <a:gd name="T6" fmla="*/ 57 w 615"/>
                <a:gd name="T7" fmla="*/ 10 h 811"/>
                <a:gd name="T8" fmla="*/ 67 w 615"/>
                <a:gd name="T9" fmla="*/ 26 h 811"/>
                <a:gd name="T10" fmla="*/ 73 w 615"/>
                <a:gd name="T11" fmla="*/ 37 h 811"/>
                <a:gd name="T12" fmla="*/ 83 w 615"/>
                <a:gd name="T13" fmla="*/ 40 h 811"/>
                <a:gd name="T14" fmla="*/ 93 w 615"/>
                <a:gd name="T15" fmla="*/ 48 h 811"/>
                <a:gd name="T16" fmla="*/ 98 w 615"/>
                <a:gd name="T17" fmla="*/ 52 h 811"/>
                <a:gd name="T18" fmla="*/ 102 w 615"/>
                <a:gd name="T19" fmla="*/ 61 h 811"/>
                <a:gd name="T20" fmla="*/ 99 w 615"/>
                <a:gd name="T21" fmla="*/ 74 h 811"/>
                <a:gd name="T22" fmla="*/ 89 w 615"/>
                <a:gd name="T23" fmla="*/ 87 h 811"/>
                <a:gd name="T24" fmla="*/ 96 w 615"/>
                <a:gd name="T25" fmla="*/ 98 h 811"/>
                <a:gd name="T26" fmla="*/ 99 w 615"/>
                <a:gd name="T27" fmla="*/ 114 h 811"/>
                <a:gd name="T28" fmla="*/ 126 w 615"/>
                <a:gd name="T29" fmla="*/ 150 h 811"/>
                <a:gd name="T30" fmla="*/ 140 w 615"/>
                <a:gd name="T31" fmla="*/ 167 h 811"/>
                <a:gd name="T32" fmla="*/ 148 w 615"/>
                <a:gd name="T33" fmla="*/ 184 h 811"/>
                <a:gd name="T34" fmla="*/ 153 w 615"/>
                <a:gd name="T35" fmla="*/ 202 h 811"/>
                <a:gd name="T36" fmla="*/ 140 w 615"/>
                <a:gd name="T37" fmla="*/ 199 h 811"/>
                <a:gd name="T38" fmla="*/ 123 w 615"/>
                <a:gd name="T39" fmla="*/ 200 h 811"/>
                <a:gd name="T40" fmla="*/ 99 w 615"/>
                <a:gd name="T41" fmla="*/ 202 h 811"/>
                <a:gd name="T42" fmla="*/ 86 w 615"/>
                <a:gd name="T43" fmla="*/ 200 h 811"/>
                <a:gd name="T44" fmla="*/ 48 w 615"/>
                <a:gd name="T45" fmla="*/ 174 h 811"/>
                <a:gd name="T46" fmla="*/ 21 w 615"/>
                <a:gd name="T47" fmla="*/ 145 h 811"/>
                <a:gd name="T48" fmla="*/ 17 w 615"/>
                <a:gd name="T49" fmla="*/ 123 h 811"/>
                <a:gd name="T50" fmla="*/ 21 w 615"/>
                <a:gd name="T51" fmla="*/ 98 h 811"/>
                <a:gd name="T52" fmla="*/ 25 w 615"/>
                <a:gd name="T53" fmla="*/ 78 h 811"/>
                <a:gd name="T54" fmla="*/ 21 w 615"/>
                <a:gd name="T55" fmla="*/ 65 h 811"/>
                <a:gd name="T56" fmla="*/ 10 w 615"/>
                <a:gd name="T57" fmla="*/ 60 h 811"/>
                <a:gd name="T58" fmla="*/ 5 w 615"/>
                <a:gd name="T59" fmla="*/ 48 h 811"/>
                <a:gd name="T60" fmla="*/ 0 w 615"/>
                <a:gd name="T61" fmla="*/ 31 h 811"/>
                <a:gd name="T62" fmla="*/ 2 w 615"/>
                <a:gd name="T63" fmla="*/ 17 h 811"/>
                <a:gd name="T64" fmla="*/ 6 w 615"/>
                <a:gd name="T65" fmla="*/ 7 h 811"/>
                <a:gd name="T66" fmla="*/ 14 w 615"/>
                <a:gd name="T67" fmla="*/ 3 h 8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15" h="811">
                  <a:moveTo>
                    <a:pt x="56" y="13"/>
                  </a:moveTo>
                  <a:lnTo>
                    <a:pt x="103" y="0"/>
                  </a:lnTo>
                  <a:lnTo>
                    <a:pt x="158" y="18"/>
                  </a:lnTo>
                  <a:lnTo>
                    <a:pt x="228" y="43"/>
                  </a:lnTo>
                  <a:lnTo>
                    <a:pt x="269" y="104"/>
                  </a:lnTo>
                  <a:lnTo>
                    <a:pt x="294" y="151"/>
                  </a:lnTo>
                  <a:lnTo>
                    <a:pt x="332" y="160"/>
                  </a:lnTo>
                  <a:lnTo>
                    <a:pt x="372" y="194"/>
                  </a:lnTo>
                  <a:lnTo>
                    <a:pt x="393" y="211"/>
                  </a:lnTo>
                  <a:lnTo>
                    <a:pt x="410" y="245"/>
                  </a:lnTo>
                  <a:lnTo>
                    <a:pt x="396" y="298"/>
                  </a:lnTo>
                  <a:lnTo>
                    <a:pt x="358" y="349"/>
                  </a:lnTo>
                  <a:lnTo>
                    <a:pt x="387" y="392"/>
                  </a:lnTo>
                  <a:lnTo>
                    <a:pt x="399" y="457"/>
                  </a:lnTo>
                  <a:lnTo>
                    <a:pt x="507" y="602"/>
                  </a:lnTo>
                  <a:lnTo>
                    <a:pt x="563" y="670"/>
                  </a:lnTo>
                  <a:lnTo>
                    <a:pt x="595" y="738"/>
                  </a:lnTo>
                  <a:lnTo>
                    <a:pt x="615" y="811"/>
                  </a:lnTo>
                  <a:lnTo>
                    <a:pt x="563" y="798"/>
                  </a:lnTo>
                  <a:lnTo>
                    <a:pt x="493" y="803"/>
                  </a:lnTo>
                  <a:lnTo>
                    <a:pt x="396" y="811"/>
                  </a:lnTo>
                  <a:lnTo>
                    <a:pt x="344" y="803"/>
                  </a:lnTo>
                  <a:lnTo>
                    <a:pt x="195" y="698"/>
                  </a:lnTo>
                  <a:lnTo>
                    <a:pt x="87" y="581"/>
                  </a:lnTo>
                  <a:lnTo>
                    <a:pt x="70" y="495"/>
                  </a:lnTo>
                  <a:lnTo>
                    <a:pt x="87" y="392"/>
                  </a:lnTo>
                  <a:lnTo>
                    <a:pt x="101" y="314"/>
                  </a:lnTo>
                  <a:lnTo>
                    <a:pt x="84" y="263"/>
                  </a:lnTo>
                  <a:lnTo>
                    <a:pt x="42" y="242"/>
                  </a:lnTo>
                  <a:lnTo>
                    <a:pt x="23" y="194"/>
                  </a:lnTo>
                  <a:lnTo>
                    <a:pt x="0" y="125"/>
                  </a:lnTo>
                  <a:lnTo>
                    <a:pt x="9" y="69"/>
                  </a:lnTo>
                  <a:lnTo>
                    <a:pt x="25" y="30"/>
                  </a:lnTo>
                  <a:lnTo>
                    <a:pt x="56" y="13"/>
                  </a:lnTo>
                  <a:close/>
                </a:path>
              </a:pathLst>
            </a:custGeom>
            <a:solidFill>
              <a:srgbClr val="FFBF1F"/>
            </a:solidFill>
            <a:ln w="11113">
              <a:solidFill>
                <a:srgbClr val="000000"/>
              </a:solidFill>
              <a:prstDash val="solid"/>
              <a:round/>
              <a:headEnd/>
              <a:tailEnd/>
            </a:ln>
          </p:spPr>
          <p:txBody>
            <a:bodyPr/>
            <a:lstStyle/>
            <a:p>
              <a:endParaRPr lang="sv-SE"/>
            </a:p>
          </p:txBody>
        </p:sp>
        <p:sp>
          <p:nvSpPr>
            <p:cNvPr id="4160" name="Freeform 46"/>
            <p:cNvSpPr>
              <a:spLocks/>
            </p:cNvSpPr>
            <p:nvPr/>
          </p:nvSpPr>
          <p:spPr bwMode="auto">
            <a:xfrm>
              <a:off x="2760" y="3017"/>
              <a:ext cx="154" cy="74"/>
            </a:xfrm>
            <a:custGeom>
              <a:avLst/>
              <a:gdLst>
                <a:gd name="T0" fmla="*/ 57 w 309"/>
                <a:gd name="T1" fmla="*/ 13 h 149"/>
                <a:gd name="T2" fmla="*/ 31 w 309"/>
                <a:gd name="T3" fmla="*/ 3 h 149"/>
                <a:gd name="T4" fmla="*/ 5 w 309"/>
                <a:gd name="T5" fmla="*/ 0 h 149"/>
                <a:gd name="T6" fmla="*/ 0 w 309"/>
                <a:gd name="T7" fmla="*/ 4 h 149"/>
                <a:gd name="T8" fmla="*/ 3 w 309"/>
                <a:gd name="T9" fmla="*/ 15 h 149"/>
                <a:gd name="T10" fmla="*/ 20 w 309"/>
                <a:gd name="T11" fmla="*/ 30 h 149"/>
                <a:gd name="T12" fmla="*/ 35 w 309"/>
                <a:gd name="T13" fmla="*/ 37 h 149"/>
                <a:gd name="T14" fmla="*/ 52 w 309"/>
                <a:gd name="T15" fmla="*/ 30 h 149"/>
                <a:gd name="T16" fmla="*/ 67 w 309"/>
                <a:gd name="T17" fmla="*/ 23 h 149"/>
                <a:gd name="T18" fmla="*/ 77 w 309"/>
                <a:gd name="T19" fmla="*/ 23 h 149"/>
                <a:gd name="T20" fmla="*/ 57 w 309"/>
                <a:gd name="T21" fmla="*/ 13 h 1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09" h="149">
                  <a:moveTo>
                    <a:pt x="231" y="54"/>
                  </a:moveTo>
                  <a:lnTo>
                    <a:pt x="125" y="13"/>
                  </a:lnTo>
                  <a:lnTo>
                    <a:pt x="23" y="0"/>
                  </a:lnTo>
                  <a:lnTo>
                    <a:pt x="0" y="19"/>
                  </a:lnTo>
                  <a:lnTo>
                    <a:pt x="14" y="61"/>
                  </a:lnTo>
                  <a:lnTo>
                    <a:pt x="80" y="123"/>
                  </a:lnTo>
                  <a:lnTo>
                    <a:pt x="143" y="149"/>
                  </a:lnTo>
                  <a:lnTo>
                    <a:pt x="209" y="123"/>
                  </a:lnTo>
                  <a:lnTo>
                    <a:pt x="271" y="93"/>
                  </a:lnTo>
                  <a:lnTo>
                    <a:pt x="309" y="93"/>
                  </a:lnTo>
                  <a:lnTo>
                    <a:pt x="231" y="54"/>
                  </a:lnTo>
                  <a:close/>
                </a:path>
              </a:pathLst>
            </a:custGeom>
            <a:solidFill>
              <a:srgbClr val="7F5F3F"/>
            </a:solidFill>
            <a:ln w="11113">
              <a:solidFill>
                <a:srgbClr val="000000"/>
              </a:solidFill>
              <a:prstDash val="solid"/>
              <a:round/>
              <a:headEnd/>
              <a:tailEnd/>
            </a:ln>
          </p:spPr>
          <p:txBody>
            <a:bodyPr/>
            <a:lstStyle/>
            <a:p>
              <a:endParaRPr lang="sv-SE"/>
            </a:p>
          </p:txBody>
        </p:sp>
        <p:sp>
          <p:nvSpPr>
            <p:cNvPr id="4161" name="Freeform 47"/>
            <p:cNvSpPr>
              <a:spLocks/>
            </p:cNvSpPr>
            <p:nvPr/>
          </p:nvSpPr>
          <p:spPr bwMode="auto">
            <a:xfrm>
              <a:off x="1843" y="3707"/>
              <a:ext cx="336" cy="276"/>
            </a:xfrm>
            <a:custGeom>
              <a:avLst/>
              <a:gdLst>
                <a:gd name="T0" fmla="*/ 104 w 671"/>
                <a:gd name="T1" fmla="*/ 63 h 551"/>
                <a:gd name="T2" fmla="*/ 87 w 671"/>
                <a:gd name="T3" fmla="*/ 49 h 551"/>
                <a:gd name="T4" fmla="*/ 73 w 671"/>
                <a:gd name="T5" fmla="*/ 24 h 551"/>
                <a:gd name="T6" fmla="*/ 56 w 671"/>
                <a:gd name="T7" fmla="*/ 9 h 551"/>
                <a:gd name="T8" fmla="*/ 35 w 671"/>
                <a:gd name="T9" fmla="*/ 0 h 551"/>
                <a:gd name="T10" fmla="*/ 19 w 671"/>
                <a:gd name="T11" fmla="*/ 3 h 551"/>
                <a:gd name="T12" fmla="*/ 6 w 671"/>
                <a:gd name="T13" fmla="*/ 11 h 551"/>
                <a:gd name="T14" fmla="*/ 0 w 671"/>
                <a:gd name="T15" fmla="*/ 20 h 551"/>
                <a:gd name="T16" fmla="*/ 1 w 671"/>
                <a:gd name="T17" fmla="*/ 36 h 551"/>
                <a:gd name="T18" fmla="*/ 6 w 671"/>
                <a:gd name="T19" fmla="*/ 52 h 551"/>
                <a:gd name="T20" fmla="*/ 12 w 671"/>
                <a:gd name="T21" fmla="*/ 69 h 551"/>
                <a:gd name="T22" fmla="*/ 25 w 671"/>
                <a:gd name="T23" fmla="*/ 92 h 551"/>
                <a:gd name="T24" fmla="*/ 41 w 671"/>
                <a:gd name="T25" fmla="*/ 110 h 551"/>
                <a:gd name="T26" fmla="*/ 65 w 671"/>
                <a:gd name="T27" fmla="*/ 129 h 551"/>
                <a:gd name="T28" fmla="*/ 84 w 671"/>
                <a:gd name="T29" fmla="*/ 134 h 551"/>
                <a:gd name="T30" fmla="*/ 109 w 671"/>
                <a:gd name="T31" fmla="*/ 138 h 551"/>
                <a:gd name="T32" fmla="*/ 124 w 671"/>
                <a:gd name="T33" fmla="*/ 138 h 551"/>
                <a:gd name="T34" fmla="*/ 146 w 671"/>
                <a:gd name="T35" fmla="*/ 138 h 551"/>
                <a:gd name="T36" fmla="*/ 159 w 671"/>
                <a:gd name="T37" fmla="*/ 129 h 551"/>
                <a:gd name="T38" fmla="*/ 166 w 671"/>
                <a:gd name="T39" fmla="*/ 121 h 551"/>
                <a:gd name="T40" fmla="*/ 168 w 671"/>
                <a:gd name="T41" fmla="*/ 112 h 551"/>
                <a:gd name="T42" fmla="*/ 162 w 671"/>
                <a:gd name="T43" fmla="*/ 99 h 551"/>
                <a:gd name="T44" fmla="*/ 147 w 671"/>
                <a:gd name="T45" fmla="*/ 84 h 551"/>
                <a:gd name="T46" fmla="*/ 128 w 671"/>
                <a:gd name="T47" fmla="*/ 74 h 551"/>
                <a:gd name="T48" fmla="*/ 104 w 671"/>
                <a:gd name="T49" fmla="*/ 63 h 5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71" h="551">
                  <a:moveTo>
                    <a:pt x="413" y="250"/>
                  </a:moveTo>
                  <a:lnTo>
                    <a:pt x="347" y="194"/>
                  </a:lnTo>
                  <a:lnTo>
                    <a:pt x="289" y="94"/>
                  </a:lnTo>
                  <a:lnTo>
                    <a:pt x="223" y="33"/>
                  </a:lnTo>
                  <a:lnTo>
                    <a:pt x="137" y="0"/>
                  </a:lnTo>
                  <a:lnTo>
                    <a:pt x="74" y="9"/>
                  </a:lnTo>
                  <a:lnTo>
                    <a:pt x="24" y="43"/>
                  </a:lnTo>
                  <a:lnTo>
                    <a:pt x="0" y="78"/>
                  </a:lnTo>
                  <a:lnTo>
                    <a:pt x="1" y="142"/>
                  </a:lnTo>
                  <a:lnTo>
                    <a:pt x="24" y="205"/>
                  </a:lnTo>
                  <a:lnTo>
                    <a:pt x="48" y="275"/>
                  </a:lnTo>
                  <a:lnTo>
                    <a:pt x="98" y="365"/>
                  </a:lnTo>
                  <a:lnTo>
                    <a:pt x="164" y="439"/>
                  </a:lnTo>
                  <a:lnTo>
                    <a:pt x="260" y="514"/>
                  </a:lnTo>
                  <a:lnTo>
                    <a:pt x="336" y="533"/>
                  </a:lnTo>
                  <a:lnTo>
                    <a:pt x="435" y="549"/>
                  </a:lnTo>
                  <a:lnTo>
                    <a:pt x="496" y="551"/>
                  </a:lnTo>
                  <a:lnTo>
                    <a:pt x="584" y="549"/>
                  </a:lnTo>
                  <a:lnTo>
                    <a:pt x="635" y="516"/>
                  </a:lnTo>
                  <a:lnTo>
                    <a:pt x="662" y="482"/>
                  </a:lnTo>
                  <a:lnTo>
                    <a:pt x="671" y="447"/>
                  </a:lnTo>
                  <a:lnTo>
                    <a:pt x="648" y="395"/>
                  </a:lnTo>
                  <a:lnTo>
                    <a:pt x="588" y="335"/>
                  </a:lnTo>
                  <a:lnTo>
                    <a:pt x="510" y="293"/>
                  </a:lnTo>
                  <a:lnTo>
                    <a:pt x="413" y="250"/>
                  </a:lnTo>
                  <a:close/>
                </a:path>
              </a:pathLst>
            </a:custGeom>
            <a:solidFill>
              <a:srgbClr val="BF7F00"/>
            </a:solidFill>
            <a:ln w="11113">
              <a:solidFill>
                <a:srgbClr val="000000"/>
              </a:solidFill>
              <a:prstDash val="solid"/>
              <a:round/>
              <a:headEnd/>
              <a:tailEnd/>
            </a:ln>
          </p:spPr>
          <p:txBody>
            <a:bodyPr/>
            <a:lstStyle/>
            <a:p>
              <a:endParaRPr lang="sv-SE"/>
            </a:p>
          </p:txBody>
        </p:sp>
        <p:grpSp>
          <p:nvGrpSpPr>
            <p:cNvPr id="4162" name="Group 48"/>
            <p:cNvGrpSpPr>
              <a:grpSpLocks/>
            </p:cNvGrpSpPr>
            <p:nvPr/>
          </p:nvGrpSpPr>
          <p:grpSpPr bwMode="auto">
            <a:xfrm>
              <a:off x="3278" y="3437"/>
              <a:ext cx="154" cy="77"/>
              <a:chOff x="3278" y="3437"/>
              <a:chExt cx="154" cy="77"/>
            </a:xfrm>
          </p:grpSpPr>
          <p:sp>
            <p:nvSpPr>
              <p:cNvPr id="4175" name="Freeform 49"/>
              <p:cNvSpPr>
                <a:spLocks/>
              </p:cNvSpPr>
              <p:nvPr/>
            </p:nvSpPr>
            <p:spPr bwMode="auto">
              <a:xfrm>
                <a:off x="3278" y="3480"/>
                <a:ext cx="146" cy="34"/>
              </a:xfrm>
              <a:custGeom>
                <a:avLst/>
                <a:gdLst>
                  <a:gd name="T0" fmla="*/ 73 w 293"/>
                  <a:gd name="T1" fmla="*/ 4 h 67"/>
                  <a:gd name="T2" fmla="*/ 51 w 293"/>
                  <a:gd name="T3" fmla="*/ 0 h 67"/>
                  <a:gd name="T4" fmla="*/ 32 w 293"/>
                  <a:gd name="T5" fmla="*/ 4 h 67"/>
                  <a:gd name="T6" fmla="*/ 22 w 293"/>
                  <a:gd name="T7" fmla="*/ 7 h 67"/>
                  <a:gd name="T8" fmla="*/ 7 w 293"/>
                  <a:gd name="T9" fmla="*/ 10 h 67"/>
                  <a:gd name="T10" fmla="*/ 0 w 293"/>
                  <a:gd name="T11" fmla="*/ 14 h 67"/>
                  <a:gd name="T12" fmla="*/ 22 w 293"/>
                  <a:gd name="T13" fmla="*/ 17 h 67"/>
                  <a:gd name="T14" fmla="*/ 42 w 293"/>
                  <a:gd name="T15" fmla="*/ 17 h 67"/>
                  <a:gd name="T16" fmla="*/ 59 w 293"/>
                  <a:gd name="T17" fmla="*/ 12 h 67"/>
                  <a:gd name="T18" fmla="*/ 73 w 293"/>
                  <a:gd name="T19" fmla="*/ 4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3" h="67">
                    <a:moveTo>
                      <a:pt x="293" y="13"/>
                    </a:moveTo>
                    <a:lnTo>
                      <a:pt x="205" y="0"/>
                    </a:lnTo>
                    <a:lnTo>
                      <a:pt x="130" y="16"/>
                    </a:lnTo>
                    <a:lnTo>
                      <a:pt x="89" y="27"/>
                    </a:lnTo>
                    <a:lnTo>
                      <a:pt x="28" y="37"/>
                    </a:lnTo>
                    <a:lnTo>
                      <a:pt x="0" y="54"/>
                    </a:lnTo>
                    <a:lnTo>
                      <a:pt x="89" y="67"/>
                    </a:lnTo>
                    <a:lnTo>
                      <a:pt x="168" y="67"/>
                    </a:lnTo>
                    <a:lnTo>
                      <a:pt x="238" y="45"/>
                    </a:lnTo>
                    <a:lnTo>
                      <a:pt x="293" y="13"/>
                    </a:lnTo>
                    <a:close/>
                  </a:path>
                </a:pathLst>
              </a:custGeom>
              <a:solidFill>
                <a:srgbClr val="7F5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4176" name="Freeform 50"/>
              <p:cNvSpPr>
                <a:spLocks/>
              </p:cNvSpPr>
              <p:nvPr/>
            </p:nvSpPr>
            <p:spPr bwMode="auto">
              <a:xfrm>
                <a:off x="3295" y="3442"/>
                <a:ext cx="46" cy="16"/>
              </a:xfrm>
              <a:custGeom>
                <a:avLst/>
                <a:gdLst>
                  <a:gd name="T0" fmla="*/ 18 w 92"/>
                  <a:gd name="T1" fmla="*/ 1 h 32"/>
                  <a:gd name="T2" fmla="*/ 6 w 92"/>
                  <a:gd name="T3" fmla="*/ 0 h 32"/>
                  <a:gd name="T4" fmla="*/ 0 w 92"/>
                  <a:gd name="T5" fmla="*/ 2 h 32"/>
                  <a:gd name="T6" fmla="*/ 3 w 92"/>
                  <a:gd name="T7" fmla="*/ 6 h 32"/>
                  <a:gd name="T8" fmla="*/ 12 w 92"/>
                  <a:gd name="T9" fmla="*/ 8 h 32"/>
                  <a:gd name="T10" fmla="*/ 23 w 92"/>
                  <a:gd name="T11" fmla="*/ 7 h 32"/>
                  <a:gd name="T12" fmla="*/ 18 w 92"/>
                  <a:gd name="T13" fmla="*/ 1 h 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2" h="32">
                    <a:moveTo>
                      <a:pt x="69" y="1"/>
                    </a:moveTo>
                    <a:lnTo>
                      <a:pt x="21" y="0"/>
                    </a:lnTo>
                    <a:lnTo>
                      <a:pt x="0" y="6"/>
                    </a:lnTo>
                    <a:lnTo>
                      <a:pt x="10" y="24"/>
                    </a:lnTo>
                    <a:lnTo>
                      <a:pt x="48" y="32"/>
                    </a:lnTo>
                    <a:lnTo>
                      <a:pt x="92" y="28"/>
                    </a:lnTo>
                    <a:lnTo>
                      <a:pt x="69" y="1"/>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sp>
            <p:nvSpPr>
              <p:cNvPr id="4177" name="Freeform 51"/>
              <p:cNvSpPr>
                <a:spLocks/>
              </p:cNvSpPr>
              <p:nvPr/>
            </p:nvSpPr>
            <p:spPr bwMode="auto">
              <a:xfrm>
                <a:off x="3406" y="3437"/>
                <a:ext cx="26" cy="17"/>
              </a:xfrm>
              <a:custGeom>
                <a:avLst/>
                <a:gdLst>
                  <a:gd name="T0" fmla="*/ 3 w 52"/>
                  <a:gd name="T1" fmla="*/ 1 h 34"/>
                  <a:gd name="T2" fmla="*/ 10 w 52"/>
                  <a:gd name="T3" fmla="*/ 0 h 34"/>
                  <a:gd name="T4" fmla="*/ 13 w 52"/>
                  <a:gd name="T5" fmla="*/ 2 h 34"/>
                  <a:gd name="T6" fmla="*/ 12 w 52"/>
                  <a:gd name="T7" fmla="*/ 6 h 34"/>
                  <a:gd name="T8" fmla="*/ 6 w 52"/>
                  <a:gd name="T9" fmla="*/ 9 h 34"/>
                  <a:gd name="T10" fmla="*/ 0 w 52"/>
                  <a:gd name="T11" fmla="*/ 8 h 34"/>
                  <a:gd name="T12" fmla="*/ 3 w 52"/>
                  <a:gd name="T13" fmla="*/ 1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 h="34">
                    <a:moveTo>
                      <a:pt x="12" y="2"/>
                    </a:moveTo>
                    <a:lnTo>
                      <a:pt x="40" y="0"/>
                    </a:lnTo>
                    <a:lnTo>
                      <a:pt x="52" y="8"/>
                    </a:lnTo>
                    <a:lnTo>
                      <a:pt x="47" y="24"/>
                    </a:lnTo>
                    <a:lnTo>
                      <a:pt x="24" y="34"/>
                    </a:lnTo>
                    <a:lnTo>
                      <a:pt x="0" y="29"/>
                    </a:lnTo>
                    <a:lnTo>
                      <a:pt x="12" y="2"/>
                    </a:lnTo>
                    <a:close/>
                  </a:path>
                </a:pathLst>
              </a:custGeom>
              <a:solidFill>
                <a:srgbClr val="3F1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sv-SE"/>
              </a:p>
            </p:txBody>
          </p:sp>
        </p:grpSp>
        <p:grpSp>
          <p:nvGrpSpPr>
            <p:cNvPr id="4163" name="Group 52"/>
            <p:cNvGrpSpPr>
              <a:grpSpLocks/>
            </p:cNvGrpSpPr>
            <p:nvPr/>
          </p:nvGrpSpPr>
          <p:grpSpPr bwMode="auto">
            <a:xfrm>
              <a:off x="2920" y="2838"/>
              <a:ext cx="233" cy="224"/>
              <a:chOff x="2920" y="2838"/>
              <a:chExt cx="233" cy="224"/>
            </a:xfrm>
          </p:grpSpPr>
          <p:sp>
            <p:nvSpPr>
              <p:cNvPr id="4173" name="Freeform 53"/>
              <p:cNvSpPr>
                <a:spLocks/>
              </p:cNvSpPr>
              <p:nvPr/>
            </p:nvSpPr>
            <p:spPr bwMode="auto">
              <a:xfrm>
                <a:off x="2920" y="2838"/>
                <a:ext cx="233" cy="224"/>
              </a:xfrm>
              <a:custGeom>
                <a:avLst/>
                <a:gdLst>
                  <a:gd name="T0" fmla="*/ 18 w 465"/>
                  <a:gd name="T1" fmla="*/ 100 h 447"/>
                  <a:gd name="T2" fmla="*/ 7 w 465"/>
                  <a:gd name="T3" fmla="*/ 80 h 447"/>
                  <a:gd name="T4" fmla="*/ 1 w 465"/>
                  <a:gd name="T5" fmla="*/ 60 h 447"/>
                  <a:gd name="T6" fmla="*/ 0 w 465"/>
                  <a:gd name="T7" fmla="*/ 48 h 447"/>
                  <a:gd name="T8" fmla="*/ 5 w 465"/>
                  <a:gd name="T9" fmla="*/ 38 h 447"/>
                  <a:gd name="T10" fmla="*/ 14 w 465"/>
                  <a:gd name="T11" fmla="*/ 30 h 447"/>
                  <a:gd name="T12" fmla="*/ 24 w 465"/>
                  <a:gd name="T13" fmla="*/ 27 h 447"/>
                  <a:gd name="T14" fmla="*/ 33 w 465"/>
                  <a:gd name="T15" fmla="*/ 26 h 447"/>
                  <a:gd name="T16" fmla="*/ 57 w 465"/>
                  <a:gd name="T17" fmla="*/ 24 h 447"/>
                  <a:gd name="T18" fmla="*/ 74 w 465"/>
                  <a:gd name="T19" fmla="*/ 21 h 447"/>
                  <a:gd name="T20" fmla="*/ 95 w 465"/>
                  <a:gd name="T21" fmla="*/ 12 h 447"/>
                  <a:gd name="T22" fmla="*/ 117 w 465"/>
                  <a:gd name="T23" fmla="*/ 0 h 447"/>
                  <a:gd name="T24" fmla="*/ 108 w 465"/>
                  <a:gd name="T25" fmla="*/ 14 h 447"/>
                  <a:gd name="T26" fmla="*/ 102 w 465"/>
                  <a:gd name="T27" fmla="*/ 24 h 447"/>
                  <a:gd name="T28" fmla="*/ 93 w 465"/>
                  <a:gd name="T29" fmla="*/ 30 h 447"/>
                  <a:gd name="T30" fmla="*/ 85 w 465"/>
                  <a:gd name="T31" fmla="*/ 35 h 447"/>
                  <a:gd name="T32" fmla="*/ 75 w 465"/>
                  <a:gd name="T33" fmla="*/ 42 h 447"/>
                  <a:gd name="T34" fmla="*/ 63 w 465"/>
                  <a:gd name="T35" fmla="*/ 51 h 447"/>
                  <a:gd name="T36" fmla="*/ 59 w 465"/>
                  <a:gd name="T37" fmla="*/ 58 h 447"/>
                  <a:gd name="T38" fmla="*/ 55 w 465"/>
                  <a:gd name="T39" fmla="*/ 65 h 447"/>
                  <a:gd name="T40" fmla="*/ 54 w 465"/>
                  <a:gd name="T41" fmla="*/ 71 h 447"/>
                  <a:gd name="T42" fmla="*/ 55 w 465"/>
                  <a:gd name="T43" fmla="*/ 78 h 447"/>
                  <a:gd name="T44" fmla="*/ 61 w 465"/>
                  <a:gd name="T45" fmla="*/ 84 h 447"/>
                  <a:gd name="T46" fmla="*/ 72 w 465"/>
                  <a:gd name="T47" fmla="*/ 89 h 447"/>
                  <a:gd name="T48" fmla="*/ 68 w 465"/>
                  <a:gd name="T49" fmla="*/ 100 h 447"/>
                  <a:gd name="T50" fmla="*/ 54 w 465"/>
                  <a:gd name="T51" fmla="*/ 109 h 447"/>
                  <a:gd name="T52" fmla="*/ 44 w 465"/>
                  <a:gd name="T53" fmla="*/ 112 h 447"/>
                  <a:gd name="T54" fmla="*/ 33 w 465"/>
                  <a:gd name="T55" fmla="*/ 110 h 447"/>
                  <a:gd name="T56" fmla="*/ 18 w 465"/>
                  <a:gd name="T57" fmla="*/ 100 h 4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65" h="447">
                    <a:moveTo>
                      <a:pt x="70" y="399"/>
                    </a:moveTo>
                    <a:lnTo>
                      <a:pt x="28" y="317"/>
                    </a:lnTo>
                    <a:lnTo>
                      <a:pt x="4" y="240"/>
                    </a:lnTo>
                    <a:lnTo>
                      <a:pt x="0" y="192"/>
                    </a:lnTo>
                    <a:lnTo>
                      <a:pt x="18" y="150"/>
                    </a:lnTo>
                    <a:lnTo>
                      <a:pt x="56" y="120"/>
                    </a:lnTo>
                    <a:lnTo>
                      <a:pt x="94" y="106"/>
                    </a:lnTo>
                    <a:lnTo>
                      <a:pt x="131" y="102"/>
                    </a:lnTo>
                    <a:lnTo>
                      <a:pt x="228" y="94"/>
                    </a:lnTo>
                    <a:lnTo>
                      <a:pt x="294" y="82"/>
                    </a:lnTo>
                    <a:lnTo>
                      <a:pt x="377" y="46"/>
                    </a:lnTo>
                    <a:lnTo>
                      <a:pt x="465" y="0"/>
                    </a:lnTo>
                    <a:lnTo>
                      <a:pt x="432" y="54"/>
                    </a:lnTo>
                    <a:lnTo>
                      <a:pt x="405" y="96"/>
                    </a:lnTo>
                    <a:lnTo>
                      <a:pt x="370" y="118"/>
                    </a:lnTo>
                    <a:lnTo>
                      <a:pt x="340" y="139"/>
                    </a:lnTo>
                    <a:lnTo>
                      <a:pt x="297" y="165"/>
                    </a:lnTo>
                    <a:lnTo>
                      <a:pt x="252" y="202"/>
                    </a:lnTo>
                    <a:lnTo>
                      <a:pt x="235" y="229"/>
                    </a:lnTo>
                    <a:lnTo>
                      <a:pt x="219" y="258"/>
                    </a:lnTo>
                    <a:lnTo>
                      <a:pt x="214" y="282"/>
                    </a:lnTo>
                    <a:lnTo>
                      <a:pt x="219" y="309"/>
                    </a:lnTo>
                    <a:lnTo>
                      <a:pt x="242" y="335"/>
                    </a:lnTo>
                    <a:lnTo>
                      <a:pt x="288" y="355"/>
                    </a:lnTo>
                    <a:lnTo>
                      <a:pt x="269" y="399"/>
                    </a:lnTo>
                    <a:lnTo>
                      <a:pt x="214" y="434"/>
                    </a:lnTo>
                    <a:lnTo>
                      <a:pt x="176" y="447"/>
                    </a:lnTo>
                    <a:lnTo>
                      <a:pt x="131" y="439"/>
                    </a:lnTo>
                    <a:lnTo>
                      <a:pt x="70" y="399"/>
                    </a:lnTo>
                    <a:close/>
                  </a:path>
                </a:pathLst>
              </a:custGeom>
              <a:solidFill>
                <a:srgbClr val="BF7F1F"/>
              </a:solidFill>
              <a:ln w="11113">
                <a:solidFill>
                  <a:srgbClr val="000000"/>
                </a:solidFill>
                <a:prstDash val="solid"/>
                <a:round/>
                <a:headEnd/>
                <a:tailEnd/>
              </a:ln>
            </p:spPr>
            <p:txBody>
              <a:bodyPr/>
              <a:lstStyle/>
              <a:p>
                <a:endParaRPr lang="sv-SE"/>
              </a:p>
            </p:txBody>
          </p:sp>
          <p:sp>
            <p:nvSpPr>
              <p:cNvPr id="4174" name="Freeform 54"/>
              <p:cNvSpPr>
                <a:spLocks/>
              </p:cNvSpPr>
              <p:nvPr/>
            </p:nvSpPr>
            <p:spPr bwMode="auto">
              <a:xfrm>
                <a:off x="2950" y="2894"/>
                <a:ext cx="149" cy="158"/>
              </a:xfrm>
              <a:custGeom>
                <a:avLst/>
                <a:gdLst>
                  <a:gd name="T0" fmla="*/ 11 w 299"/>
                  <a:gd name="T1" fmla="*/ 65 h 317"/>
                  <a:gd name="T2" fmla="*/ 4 w 299"/>
                  <a:gd name="T3" fmla="*/ 52 h 317"/>
                  <a:gd name="T4" fmla="*/ 0 w 299"/>
                  <a:gd name="T5" fmla="*/ 39 h 317"/>
                  <a:gd name="T6" fmla="*/ 0 w 299"/>
                  <a:gd name="T7" fmla="*/ 31 h 317"/>
                  <a:gd name="T8" fmla="*/ 2 w 299"/>
                  <a:gd name="T9" fmla="*/ 24 h 317"/>
                  <a:gd name="T10" fmla="*/ 8 w 299"/>
                  <a:gd name="T11" fmla="*/ 19 h 317"/>
                  <a:gd name="T12" fmla="*/ 15 w 299"/>
                  <a:gd name="T13" fmla="*/ 17 h 317"/>
                  <a:gd name="T14" fmla="*/ 21 w 299"/>
                  <a:gd name="T15" fmla="*/ 17 h 317"/>
                  <a:gd name="T16" fmla="*/ 37 w 299"/>
                  <a:gd name="T17" fmla="*/ 15 h 317"/>
                  <a:gd name="T18" fmla="*/ 47 w 299"/>
                  <a:gd name="T19" fmla="*/ 13 h 317"/>
                  <a:gd name="T20" fmla="*/ 60 w 299"/>
                  <a:gd name="T21" fmla="*/ 7 h 317"/>
                  <a:gd name="T22" fmla="*/ 74 w 299"/>
                  <a:gd name="T23" fmla="*/ 0 h 317"/>
                  <a:gd name="T24" fmla="*/ 68 w 299"/>
                  <a:gd name="T25" fmla="*/ 7 h 317"/>
                  <a:gd name="T26" fmla="*/ 60 w 299"/>
                  <a:gd name="T27" fmla="*/ 13 h 317"/>
                  <a:gd name="T28" fmla="*/ 57 w 299"/>
                  <a:gd name="T29" fmla="*/ 16 h 317"/>
                  <a:gd name="T30" fmla="*/ 50 w 299"/>
                  <a:gd name="T31" fmla="*/ 20 h 317"/>
                  <a:gd name="T32" fmla="*/ 45 w 299"/>
                  <a:gd name="T33" fmla="*/ 25 h 317"/>
                  <a:gd name="T34" fmla="*/ 40 w 299"/>
                  <a:gd name="T35" fmla="*/ 33 h 317"/>
                  <a:gd name="T36" fmla="*/ 37 w 299"/>
                  <a:gd name="T37" fmla="*/ 37 h 317"/>
                  <a:gd name="T38" fmla="*/ 36 w 299"/>
                  <a:gd name="T39" fmla="*/ 43 h 317"/>
                  <a:gd name="T40" fmla="*/ 37 w 299"/>
                  <a:gd name="T41" fmla="*/ 46 h 317"/>
                  <a:gd name="T42" fmla="*/ 37 w 299"/>
                  <a:gd name="T43" fmla="*/ 49 h 317"/>
                  <a:gd name="T44" fmla="*/ 40 w 299"/>
                  <a:gd name="T45" fmla="*/ 53 h 317"/>
                  <a:gd name="T46" fmla="*/ 55 w 299"/>
                  <a:gd name="T47" fmla="*/ 62 h 317"/>
                  <a:gd name="T48" fmla="*/ 51 w 299"/>
                  <a:gd name="T49" fmla="*/ 71 h 317"/>
                  <a:gd name="T50" fmla="*/ 41 w 299"/>
                  <a:gd name="T51" fmla="*/ 76 h 317"/>
                  <a:gd name="T52" fmla="*/ 31 w 299"/>
                  <a:gd name="T53" fmla="*/ 79 h 317"/>
                  <a:gd name="T54" fmla="*/ 21 w 299"/>
                  <a:gd name="T55" fmla="*/ 71 h 317"/>
                  <a:gd name="T56" fmla="*/ 11 w 299"/>
                  <a:gd name="T57" fmla="*/ 65 h 31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99" h="317">
                    <a:moveTo>
                      <a:pt x="46" y="261"/>
                    </a:moveTo>
                    <a:lnTo>
                      <a:pt x="16" y="209"/>
                    </a:lnTo>
                    <a:lnTo>
                      <a:pt x="2" y="157"/>
                    </a:lnTo>
                    <a:lnTo>
                      <a:pt x="0" y="127"/>
                    </a:lnTo>
                    <a:lnTo>
                      <a:pt x="11" y="98"/>
                    </a:lnTo>
                    <a:lnTo>
                      <a:pt x="35" y="79"/>
                    </a:lnTo>
                    <a:lnTo>
                      <a:pt x="61" y="69"/>
                    </a:lnTo>
                    <a:lnTo>
                      <a:pt x="84" y="68"/>
                    </a:lnTo>
                    <a:lnTo>
                      <a:pt x="148" y="63"/>
                    </a:lnTo>
                    <a:lnTo>
                      <a:pt x="190" y="53"/>
                    </a:lnTo>
                    <a:lnTo>
                      <a:pt x="243" y="31"/>
                    </a:lnTo>
                    <a:lnTo>
                      <a:pt x="299" y="0"/>
                    </a:lnTo>
                    <a:lnTo>
                      <a:pt x="275" y="28"/>
                    </a:lnTo>
                    <a:lnTo>
                      <a:pt x="242" y="53"/>
                    </a:lnTo>
                    <a:lnTo>
                      <a:pt x="228" y="66"/>
                    </a:lnTo>
                    <a:lnTo>
                      <a:pt x="200" y="80"/>
                    </a:lnTo>
                    <a:lnTo>
                      <a:pt x="181" y="100"/>
                    </a:lnTo>
                    <a:lnTo>
                      <a:pt x="162" y="133"/>
                    </a:lnTo>
                    <a:lnTo>
                      <a:pt x="150" y="149"/>
                    </a:lnTo>
                    <a:lnTo>
                      <a:pt x="146" y="173"/>
                    </a:lnTo>
                    <a:lnTo>
                      <a:pt x="148" y="185"/>
                    </a:lnTo>
                    <a:lnTo>
                      <a:pt x="150" y="199"/>
                    </a:lnTo>
                    <a:lnTo>
                      <a:pt x="163" y="215"/>
                    </a:lnTo>
                    <a:lnTo>
                      <a:pt x="222" y="250"/>
                    </a:lnTo>
                    <a:lnTo>
                      <a:pt x="207" y="287"/>
                    </a:lnTo>
                    <a:lnTo>
                      <a:pt x="165" y="306"/>
                    </a:lnTo>
                    <a:lnTo>
                      <a:pt x="127" y="317"/>
                    </a:lnTo>
                    <a:lnTo>
                      <a:pt x="84" y="287"/>
                    </a:lnTo>
                    <a:lnTo>
                      <a:pt x="46" y="261"/>
                    </a:lnTo>
                    <a:close/>
                  </a:path>
                </a:pathLst>
              </a:custGeom>
              <a:solidFill>
                <a:srgbClr val="7F5F3F"/>
              </a:solidFill>
              <a:ln w="11113">
                <a:solidFill>
                  <a:srgbClr val="000000"/>
                </a:solidFill>
                <a:prstDash val="solid"/>
                <a:round/>
                <a:headEnd/>
                <a:tailEnd/>
              </a:ln>
            </p:spPr>
            <p:txBody>
              <a:bodyPr/>
              <a:lstStyle/>
              <a:p>
                <a:endParaRPr lang="sv-SE"/>
              </a:p>
            </p:txBody>
          </p:sp>
        </p:grpSp>
        <p:grpSp>
          <p:nvGrpSpPr>
            <p:cNvPr id="4164" name="Group 55"/>
            <p:cNvGrpSpPr>
              <a:grpSpLocks/>
            </p:cNvGrpSpPr>
            <p:nvPr/>
          </p:nvGrpSpPr>
          <p:grpSpPr bwMode="auto">
            <a:xfrm>
              <a:off x="3267" y="2853"/>
              <a:ext cx="181" cy="199"/>
              <a:chOff x="3267" y="2853"/>
              <a:chExt cx="181" cy="199"/>
            </a:xfrm>
          </p:grpSpPr>
          <p:sp>
            <p:nvSpPr>
              <p:cNvPr id="4171" name="Freeform 56"/>
              <p:cNvSpPr>
                <a:spLocks/>
              </p:cNvSpPr>
              <p:nvPr/>
            </p:nvSpPr>
            <p:spPr bwMode="auto">
              <a:xfrm>
                <a:off x="3267" y="2853"/>
                <a:ext cx="181" cy="199"/>
              </a:xfrm>
              <a:custGeom>
                <a:avLst/>
                <a:gdLst>
                  <a:gd name="T0" fmla="*/ 44 w 361"/>
                  <a:gd name="T1" fmla="*/ 0 h 398"/>
                  <a:gd name="T2" fmla="*/ 58 w 361"/>
                  <a:gd name="T3" fmla="*/ 7 h 398"/>
                  <a:gd name="T4" fmla="*/ 72 w 361"/>
                  <a:gd name="T5" fmla="*/ 14 h 398"/>
                  <a:gd name="T6" fmla="*/ 86 w 361"/>
                  <a:gd name="T7" fmla="*/ 25 h 398"/>
                  <a:gd name="T8" fmla="*/ 91 w 361"/>
                  <a:gd name="T9" fmla="*/ 38 h 398"/>
                  <a:gd name="T10" fmla="*/ 91 w 361"/>
                  <a:gd name="T11" fmla="*/ 48 h 398"/>
                  <a:gd name="T12" fmla="*/ 87 w 361"/>
                  <a:gd name="T13" fmla="*/ 58 h 398"/>
                  <a:gd name="T14" fmla="*/ 79 w 361"/>
                  <a:gd name="T15" fmla="*/ 68 h 398"/>
                  <a:gd name="T16" fmla="*/ 64 w 361"/>
                  <a:gd name="T17" fmla="*/ 78 h 398"/>
                  <a:gd name="T18" fmla="*/ 51 w 361"/>
                  <a:gd name="T19" fmla="*/ 91 h 398"/>
                  <a:gd name="T20" fmla="*/ 46 w 361"/>
                  <a:gd name="T21" fmla="*/ 99 h 398"/>
                  <a:gd name="T22" fmla="*/ 35 w 361"/>
                  <a:gd name="T23" fmla="*/ 100 h 398"/>
                  <a:gd name="T24" fmla="*/ 19 w 361"/>
                  <a:gd name="T25" fmla="*/ 94 h 398"/>
                  <a:gd name="T26" fmla="*/ 6 w 361"/>
                  <a:gd name="T27" fmla="*/ 84 h 398"/>
                  <a:gd name="T28" fmla="*/ 0 w 361"/>
                  <a:gd name="T29" fmla="*/ 72 h 398"/>
                  <a:gd name="T30" fmla="*/ 7 w 361"/>
                  <a:gd name="T31" fmla="*/ 67 h 398"/>
                  <a:gd name="T32" fmla="*/ 30 w 361"/>
                  <a:gd name="T33" fmla="*/ 63 h 398"/>
                  <a:gd name="T34" fmla="*/ 41 w 361"/>
                  <a:gd name="T35" fmla="*/ 58 h 398"/>
                  <a:gd name="T36" fmla="*/ 50 w 361"/>
                  <a:gd name="T37" fmla="*/ 48 h 398"/>
                  <a:gd name="T38" fmla="*/ 53 w 361"/>
                  <a:gd name="T39" fmla="*/ 34 h 398"/>
                  <a:gd name="T40" fmla="*/ 53 w 361"/>
                  <a:gd name="T41" fmla="*/ 18 h 398"/>
                  <a:gd name="T42" fmla="*/ 44 w 361"/>
                  <a:gd name="T43" fmla="*/ 0 h 3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1" h="398">
                    <a:moveTo>
                      <a:pt x="176" y="0"/>
                    </a:moveTo>
                    <a:lnTo>
                      <a:pt x="231" y="25"/>
                    </a:lnTo>
                    <a:lnTo>
                      <a:pt x="287" y="53"/>
                    </a:lnTo>
                    <a:lnTo>
                      <a:pt x="344" y="99"/>
                    </a:lnTo>
                    <a:lnTo>
                      <a:pt x="361" y="149"/>
                    </a:lnTo>
                    <a:lnTo>
                      <a:pt x="361" y="190"/>
                    </a:lnTo>
                    <a:lnTo>
                      <a:pt x="347" y="230"/>
                    </a:lnTo>
                    <a:lnTo>
                      <a:pt x="314" y="270"/>
                    </a:lnTo>
                    <a:lnTo>
                      <a:pt x="254" y="312"/>
                    </a:lnTo>
                    <a:lnTo>
                      <a:pt x="203" y="362"/>
                    </a:lnTo>
                    <a:lnTo>
                      <a:pt x="181" y="395"/>
                    </a:lnTo>
                    <a:lnTo>
                      <a:pt x="137" y="398"/>
                    </a:lnTo>
                    <a:lnTo>
                      <a:pt x="73" y="373"/>
                    </a:lnTo>
                    <a:lnTo>
                      <a:pt x="21" y="334"/>
                    </a:lnTo>
                    <a:lnTo>
                      <a:pt x="0" y="286"/>
                    </a:lnTo>
                    <a:lnTo>
                      <a:pt x="26" y="266"/>
                    </a:lnTo>
                    <a:lnTo>
                      <a:pt x="120" y="251"/>
                    </a:lnTo>
                    <a:lnTo>
                      <a:pt x="162" y="229"/>
                    </a:lnTo>
                    <a:lnTo>
                      <a:pt x="198" y="190"/>
                    </a:lnTo>
                    <a:lnTo>
                      <a:pt x="209" y="136"/>
                    </a:lnTo>
                    <a:lnTo>
                      <a:pt x="209" y="72"/>
                    </a:lnTo>
                    <a:lnTo>
                      <a:pt x="176" y="0"/>
                    </a:lnTo>
                    <a:close/>
                  </a:path>
                </a:pathLst>
              </a:custGeom>
              <a:solidFill>
                <a:srgbClr val="BF7F1F"/>
              </a:solidFill>
              <a:ln w="11113">
                <a:solidFill>
                  <a:srgbClr val="000000"/>
                </a:solidFill>
                <a:prstDash val="solid"/>
                <a:round/>
                <a:headEnd/>
                <a:tailEnd/>
              </a:ln>
            </p:spPr>
            <p:txBody>
              <a:bodyPr/>
              <a:lstStyle/>
              <a:p>
                <a:endParaRPr lang="sv-SE"/>
              </a:p>
            </p:txBody>
          </p:sp>
          <p:sp>
            <p:nvSpPr>
              <p:cNvPr id="4172" name="Freeform 57"/>
              <p:cNvSpPr>
                <a:spLocks/>
              </p:cNvSpPr>
              <p:nvPr/>
            </p:nvSpPr>
            <p:spPr bwMode="auto">
              <a:xfrm>
                <a:off x="3302" y="2887"/>
                <a:ext cx="143" cy="164"/>
              </a:xfrm>
              <a:custGeom>
                <a:avLst/>
                <a:gdLst>
                  <a:gd name="T0" fmla="*/ 47 w 286"/>
                  <a:gd name="T1" fmla="*/ 0 h 328"/>
                  <a:gd name="T2" fmla="*/ 58 w 286"/>
                  <a:gd name="T3" fmla="*/ 7 h 328"/>
                  <a:gd name="T4" fmla="*/ 67 w 286"/>
                  <a:gd name="T5" fmla="*/ 13 h 328"/>
                  <a:gd name="T6" fmla="*/ 72 w 286"/>
                  <a:gd name="T7" fmla="*/ 24 h 328"/>
                  <a:gd name="T8" fmla="*/ 71 w 286"/>
                  <a:gd name="T9" fmla="*/ 34 h 328"/>
                  <a:gd name="T10" fmla="*/ 64 w 286"/>
                  <a:gd name="T11" fmla="*/ 45 h 328"/>
                  <a:gd name="T12" fmla="*/ 55 w 286"/>
                  <a:gd name="T13" fmla="*/ 54 h 328"/>
                  <a:gd name="T14" fmla="*/ 43 w 286"/>
                  <a:gd name="T15" fmla="*/ 64 h 328"/>
                  <a:gd name="T16" fmla="*/ 36 w 286"/>
                  <a:gd name="T17" fmla="*/ 72 h 328"/>
                  <a:gd name="T18" fmla="*/ 27 w 286"/>
                  <a:gd name="T19" fmla="*/ 81 h 328"/>
                  <a:gd name="T20" fmla="*/ 18 w 286"/>
                  <a:gd name="T21" fmla="*/ 82 h 328"/>
                  <a:gd name="T22" fmla="*/ 9 w 286"/>
                  <a:gd name="T23" fmla="*/ 78 h 328"/>
                  <a:gd name="T24" fmla="*/ 2 w 286"/>
                  <a:gd name="T25" fmla="*/ 72 h 328"/>
                  <a:gd name="T26" fmla="*/ 0 w 286"/>
                  <a:gd name="T27" fmla="*/ 65 h 328"/>
                  <a:gd name="T28" fmla="*/ 8 w 286"/>
                  <a:gd name="T29" fmla="*/ 60 h 328"/>
                  <a:gd name="T30" fmla="*/ 21 w 286"/>
                  <a:gd name="T31" fmla="*/ 57 h 328"/>
                  <a:gd name="T32" fmla="*/ 29 w 286"/>
                  <a:gd name="T33" fmla="*/ 52 h 328"/>
                  <a:gd name="T34" fmla="*/ 41 w 286"/>
                  <a:gd name="T35" fmla="*/ 45 h 328"/>
                  <a:gd name="T36" fmla="*/ 49 w 286"/>
                  <a:gd name="T37" fmla="*/ 34 h 328"/>
                  <a:gd name="T38" fmla="*/ 55 w 286"/>
                  <a:gd name="T39" fmla="*/ 21 h 328"/>
                  <a:gd name="T40" fmla="*/ 52 w 286"/>
                  <a:gd name="T41" fmla="*/ 11 h 328"/>
                  <a:gd name="T42" fmla="*/ 47 w 286"/>
                  <a:gd name="T43" fmla="*/ 0 h 3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 h="328">
                    <a:moveTo>
                      <a:pt x="187" y="0"/>
                    </a:moveTo>
                    <a:lnTo>
                      <a:pt x="231" y="28"/>
                    </a:lnTo>
                    <a:lnTo>
                      <a:pt x="265" y="51"/>
                    </a:lnTo>
                    <a:lnTo>
                      <a:pt x="286" y="94"/>
                    </a:lnTo>
                    <a:lnTo>
                      <a:pt x="281" y="134"/>
                    </a:lnTo>
                    <a:lnTo>
                      <a:pt x="255" y="179"/>
                    </a:lnTo>
                    <a:lnTo>
                      <a:pt x="217" y="214"/>
                    </a:lnTo>
                    <a:lnTo>
                      <a:pt x="170" y="256"/>
                    </a:lnTo>
                    <a:lnTo>
                      <a:pt x="144" y="286"/>
                    </a:lnTo>
                    <a:lnTo>
                      <a:pt x="107" y="323"/>
                    </a:lnTo>
                    <a:lnTo>
                      <a:pt x="69" y="328"/>
                    </a:lnTo>
                    <a:lnTo>
                      <a:pt x="33" y="310"/>
                    </a:lnTo>
                    <a:lnTo>
                      <a:pt x="7" y="286"/>
                    </a:lnTo>
                    <a:lnTo>
                      <a:pt x="0" y="257"/>
                    </a:lnTo>
                    <a:lnTo>
                      <a:pt x="29" y="237"/>
                    </a:lnTo>
                    <a:lnTo>
                      <a:pt x="83" y="225"/>
                    </a:lnTo>
                    <a:lnTo>
                      <a:pt x="116" y="206"/>
                    </a:lnTo>
                    <a:lnTo>
                      <a:pt x="163" y="179"/>
                    </a:lnTo>
                    <a:lnTo>
                      <a:pt x="194" y="134"/>
                    </a:lnTo>
                    <a:lnTo>
                      <a:pt x="217" y="81"/>
                    </a:lnTo>
                    <a:lnTo>
                      <a:pt x="208" y="43"/>
                    </a:lnTo>
                    <a:lnTo>
                      <a:pt x="187" y="0"/>
                    </a:lnTo>
                    <a:close/>
                  </a:path>
                </a:pathLst>
              </a:custGeom>
              <a:solidFill>
                <a:srgbClr val="7F5F3F"/>
              </a:solidFill>
              <a:ln w="11113">
                <a:solidFill>
                  <a:srgbClr val="000000"/>
                </a:solidFill>
                <a:prstDash val="solid"/>
                <a:round/>
                <a:headEnd/>
                <a:tailEnd/>
              </a:ln>
            </p:spPr>
            <p:txBody>
              <a:bodyPr/>
              <a:lstStyle/>
              <a:p>
                <a:endParaRPr lang="sv-SE"/>
              </a:p>
            </p:txBody>
          </p:sp>
        </p:grpSp>
        <p:sp>
          <p:nvSpPr>
            <p:cNvPr id="4165" name="Freeform 58"/>
            <p:cNvSpPr>
              <a:spLocks/>
            </p:cNvSpPr>
            <p:nvPr/>
          </p:nvSpPr>
          <p:spPr bwMode="auto">
            <a:xfrm>
              <a:off x="3054" y="3340"/>
              <a:ext cx="88" cy="103"/>
            </a:xfrm>
            <a:custGeom>
              <a:avLst/>
              <a:gdLst>
                <a:gd name="T0" fmla="*/ 44 w 177"/>
                <a:gd name="T1" fmla="*/ 52 h 206"/>
                <a:gd name="T2" fmla="*/ 23 w 177"/>
                <a:gd name="T3" fmla="*/ 31 h 206"/>
                <a:gd name="T4" fmla="*/ 8 w 177"/>
                <a:gd name="T5" fmla="*/ 13 h 206"/>
                <a:gd name="T6" fmla="*/ 0 w 177"/>
                <a:gd name="T7" fmla="*/ 0 h 206"/>
                <a:gd name="T8" fmla="*/ 44 w 177"/>
                <a:gd name="T9" fmla="*/ 52 h 2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7" h="206">
                  <a:moveTo>
                    <a:pt x="177" y="206"/>
                  </a:moveTo>
                  <a:lnTo>
                    <a:pt x="93" y="124"/>
                  </a:lnTo>
                  <a:lnTo>
                    <a:pt x="33" y="52"/>
                  </a:lnTo>
                  <a:lnTo>
                    <a:pt x="0" y="0"/>
                  </a:lnTo>
                  <a:lnTo>
                    <a:pt x="177" y="206"/>
                  </a:lnTo>
                  <a:close/>
                </a:path>
              </a:pathLst>
            </a:custGeom>
            <a:solidFill>
              <a:srgbClr val="000000"/>
            </a:solidFill>
            <a:ln w="11113">
              <a:solidFill>
                <a:srgbClr val="000000"/>
              </a:solidFill>
              <a:prstDash val="solid"/>
              <a:round/>
              <a:headEnd/>
              <a:tailEnd/>
            </a:ln>
          </p:spPr>
          <p:txBody>
            <a:bodyPr/>
            <a:lstStyle/>
            <a:p>
              <a:endParaRPr lang="sv-SE"/>
            </a:p>
          </p:txBody>
        </p:sp>
        <p:sp>
          <p:nvSpPr>
            <p:cNvPr id="4166" name="Freeform 59"/>
            <p:cNvSpPr>
              <a:spLocks/>
            </p:cNvSpPr>
            <p:nvPr/>
          </p:nvSpPr>
          <p:spPr bwMode="auto">
            <a:xfrm>
              <a:off x="1256" y="3867"/>
              <a:ext cx="56" cy="775"/>
            </a:xfrm>
            <a:custGeom>
              <a:avLst/>
              <a:gdLst>
                <a:gd name="T0" fmla="*/ 28 w 113"/>
                <a:gd name="T1" fmla="*/ 387 h 1551"/>
                <a:gd name="T2" fmla="*/ 21 w 113"/>
                <a:gd name="T3" fmla="*/ 314 h 1551"/>
                <a:gd name="T4" fmla="*/ 11 w 113"/>
                <a:gd name="T5" fmla="*/ 262 h 1551"/>
                <a:gd name="T6" fmla="*/ 0 w 113"/>
                <a:gd name="T7" fmla="*/ 213 h 1551"/>
                <a:gd name="T8" fmla="*/ 18 w 113"/>
                <a:gd name="T9" fmla="*/ 148 h 1551"/>
                <a:gd name="T10" fmla="*/ 16 w 113"/>
                <a:gd name="T11" fmla="*/ 49 h 1551"/>
                <a:gd name="T12" fmla="*/ 11 w 113"/>
                <a:gd name="T13" fmla="*/ 0 h 15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3" h="1551">
                  <a:moveTo>
                    <a:pt x="113" y="1551"/>
                  </a:moveTo>
                  <a:lnTo>
                    <a:pt x="85" y="1258"/>
                  </a:lnTo>
                  <a:lnTo>
                    <a:pt x="47" y="1051"/>
                  </a:lnTo>
                  <a:lnTo>
                    <a:pt x="0" y="853"/>
                  </a:lnTo>
                  <a:lnTo>
                    <a:pt x="75" y="595"/>
                  </a:lnTo>
                  <a:lnTo>
                    <a:pt x="66" y="198"/>
                  </a:lnTo>
                  <a:lnTo>
                    <a:pt x="47"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sv-SE"/>
            </a:p>
          </p:txBody>
        </p:sp>
        <p:grpSp>
          <p:nvGrpSpPr>
            <p:cNvPr id="4167" name="Group 60"/>
            <p:cNvGrpSpPr>
              <a:grpSpLocks/>
            </p:cNvGrpSpPr>
            <p:nvPr/>
          </p:nvGrpSpPr>
          <p:grpSpPr bwMode="auto">
            <a:xfrm>
              <a:off x="1094" y="3173"/>
              <a:ext cx="308" cy="1183"/>
              <a:chOff x="1094" y="3173"/>
              <a:chExt cx="308" cy="1183"/>
            </a:xfrm>
          </p:grpSpPr>
          <p:sp>
            <p:nvSpPr>
              <p:cNvPr id="4168" name="Freeform 61"/>
              <p:cNvSpPr>
                <a:spLocks/>
              </p:cNvSpPr>
              <p:nvPr/>
            </p:nvSpPr>
            <p:spPr bwMode="auto">
              <a:xfrm>
                <a:off x="1094" y="3173"/>
                <a:ext cx="308" cy="984"/>
              </a:xfrm>
              <a:custGeom>
                <a:avLst/>
                <a:gdLst>
                  <a:gd name="T0" fmla="*/ 154 w 616"/>
                  <a:gd name="T1" fmla="*/ 5 h 1969"/>
                  <a:gd name="T2" fmla="*/ 127 w 616"/>
                  <a:gd name="T3" fmla="*/ 2 h 1969"/>
                  <a:gd name="T4" fmla="*/ 105 w 616"/>
                  <a:gd name="T5" fmla="*/ 0 h 1969"/>
                  <a:gd name="T6" fmla="*/ 90 w 616"/>
                  <a:gd name="T7" fmla="*/ 2 h 1969"/>
                  <a:gd name="T8" fmla="*/ 74 w 616"/>
                  <a:gd name="T9" fmla="*/ 6 h 1969"/>
                  <a:gd name="T10" fmla="*/ 60 w 616"/>
                  <a:gd name="T11" fmla="*/ 12 h 1969"/>
                  <a:gd name="T12" fmla="*/ 43 w 616"/>
                  <a:gd name="T13" fmla="*/ 25 h 1969"/>
                  <a:gd name="T14" fmla="*/ 33 w 616"/>
                  <a:gd name="T15" fmla="*/ 37 h 1969"/>
                  <a:gd name="T16" fmla="*/ 24 w 616"/>
                  <a:gd name="T17" fmla="*/ 49 h 1969"/>
                  <a:gd name="T18" fmla="*/ 17 w 616"/>
                  <a:gd name="T19" fmla="*/ 65 h 1969"/>
                  <a:gd name="T20" fmla="*/ 10 w 616"/>
                  <a:gd name="T21" fmla="*/ 83 h 1969"/>
                  <a:gd name="T22" fmla="*/ 4 w 616"/>
                  <a:gd name="T23" fmla="*/ 104 h 1969"/>
                  <a:gd name="T24" fmla="*/ 1 w 616"/>
                  <a:gd name="T25" fmla="*/ 125 h 1969"/>
                  <a:gd name="T26" fmla="*/ 0 w 616"/>
                  <a:gd name="T27" fmla="*/ 166 h 1969"/>
                  <a:gd name="T28" fmla="*/ 12 w 616"/>
                  <a:gd name="T29" fmla="*/ 240 h 1969"/>
                  <a:gd name="T30" fmla="*/ 38 w 616"/>
                  <a:gd name="T31" fmla="*/ 318 h 1969"/>
                  <a:gd name="T32" fmla="*/ 54 w 616"/>
                  <a:gd name="T33" fmla="*/ 402 h 1969"/>
                  <a:gd name="T34" fmla="*/ 56 w 616"/>
                  <a:gd name="T35" fmla="*/ 440 h 1969"/>
                  <a:gd name="T36" fmla="*/ 49 w 616"/>
                  <a:gd name="T37" fmla="*/ 468 h 1969"/>
                  <a:gd name="T38" fmla="*/ 40 w 616"/>
                  <a:gd name="T39" fmla="*/ 492 h 1969"/>
                  <a:gd name="T40" fmla="*/ 68 w 616"/>
                  <a:gd name="T41" fmla="*/ 471 h 1969"/>
                  <a:gd name="T42" fmla="*/ 84 w 616"/>
                  <a:gd name="T43" fmla="*/ 488 h 1969"/>
                  <a:gd name="T44" fmla="*/ 66 w 616"/>
                  <a:gd name="T45" fmla="*/ 397 h 1969"/>
                  <a:gd name="T46" fmla="*/ 49 w 616"/>
                  <a:gd name="T47" fmla="*/ 304 h 1969"/>
                  <a:gd name="T48" fmla="*/ 31 w 616"/>
                  <a:gd name="T49" fmla="*/ 225 h 1969"/>
                  <a:gd name="T50" fmla="*/ 24 w 616"/>
                  <a:gd name="T51" fmla="*/ 152 h 1969"/>
                  <a:gd name="T52" fmla="*/ 33 w 616"/>
                  <a:gd name="T53" fmla="*/ 107 h 1969"/>
                  <a:gd name="T54" fmla="*/ 45 w 616"/>
                  <a:gd name="T55" fmla="*/ 57 h 1969"/>
                  <a:gd name="T56" fmla="*/ 59 w 616"/>
                  <a:gd name="T57" fmla="*/ 31 h 1969"/>
                  <a:gd name="T58" fmla="*/ 80 w 616"/>
                  <a:gd name="T59" fmla="*/ 16 h 1969"/>
                  <a:gd name="T60" fmla="*/ 115 w 616"/>
                  <a:gd name="T61" fmla="*/ 12 h 1969"/>
                  <a:gd name="T62" fmla="*/ 154 w 616"/>
                  <a:gd name="T63" fmla="*/ 5 h 196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616" h="1969">
                    <a:moveTo>
                      <a:pt x="616" y="23"/>
                    </a:moveTo>
                    <a:lnTo>
                      <a:pt x="505" y="8"/>
                    </a:lnTo>
                    <a:lnTo>
                      <a:pt x="420" y="0"/>
                    </a:lnTo>
                    <a:lnTo>
                      <a:pt x="358" y="10"/>
                    </a:lnTo>
                    <a:lnTo>
                      <a:pt x="295" y="24"/>
                    </a:lnTo>
                    <a:lnTo>
                      <a:pt x="238" y="50"/>
                    </a:lnTo>
                    <a:lnTo>
                      <a:pt x="170" y="101"/>
                    </a:lnTo>
                    <a:lnTo>
                      <a:pt x="132" y="148"/>
                    </a:lnTo>
                    <a:lnTo>
                      <a:pt x="94" y="199"/>
                    </a:lnTo>
                    <a:lnTo>
                      <a:pt x="65" y="260"/>
                    </a:lnTo>
                    <a:lnTo>
                      <a:pt x="39" y="334"/>
                    </a:lnTo>
                    <a:lnTo>
                      <a:pt x="14" y="417"/>
                    </a:lnTo>
                    <a:lnTo>
                      <a:pt x="2" y="503"/>
                    </a:lnTo>
                    <a:lnTo>
                      <a:pt x="0" y="665"/>
                    </a:lnTo>
                    <a:lnTo>
                      <a:pt x="47" y="963"/>
                    </a:lnTo>
                    <a:lnTo>
                      <a:pt x="150" y="1272"/>
                    </a:lnTo>
                    <a:lnTo>
                      <a:pt x="215" y="1609"/>
                    </a:lnTo>
                    <a:lnTo>
                      <a:pt x="224" y="1762"/>
                    </a:lnTo>
                    <a:lnTo>
                      <a:pt x="196" y="1874"/>
                    </a:lnTo>
                    <a:lnTo>
                      <a:pt x="158" y="1969"/>
                    </a:lnTo>
                    <a:lnTo>
                      <a:pt x="271" y="1884"/>
                    </a:lnTo>
                    <a:lnTo>
                      <a:pt x="335" y="1953"/>
                    </a:lnTo>
                    <a:lnTo>
                      <a:pt x="261" y="1591"/>
                    </a:lnTo>
                    <a:lnTo>
                      <a:pt x="195" y="1218"/>
                    </a:lnTo>
                    <a:lnTo>
                      <a:pt x="122" y="902"/>
                    </a:lnTo>
                    <a:lnTo>
                      <a:pt x="94" y="609"/>
                    </a:lnTo>
                    <a:lnTo>
                      <a:pt x="130" y="430"/>
                    </a:lnTo>
                    <a:lnTo>
                      <a:pt x="177" y="229"/>
                    </a:lnTo>
                    <a:lnTo>
                      <a:pt x="233" y="127"/>
                    </a:lnTo>
                    <a:lnTo>
                      <a:pt x="318" y="66"/>
                    </a:lnTo>
                    <a:lnTo>
                      <a:pt x="457" y="48"/>
                    </a:lnTo>
                    <a:lnTo>
                      <a:pt x="616" y="23"/>
                    </a:lnTo>
                    <a:close/>
                  </a:path>
                </a:pathLst>
              </a:custGeom>
              <a:solidFill>
                <a:srgbClr val="FFBF5F"/>
              </a:solidFill>
              <a:ln w="11113">
                <a:solidFill>
                  <a:srgbClr val="000000"/>
                </a:solidFill>
                <a:prstDash val="solid"/>
                <a:round/>
                <a:headEnd/>
                <a:tailEnd/>
              </a:ln>
            </p:spPr>
            <p:txBody>
              <a:bodyPr/>
              <a:lstStyle/>
              <a:p>
                <a:endParaRPr lang="sv-SE"/>
              </a:p>
            </p:txBody>
          </p:sp>
          <p:sp>
            <p:nvSpPr>
              <p:cNvPr id="4169" name="Freeform 62"/>
              <p:cNvSpPr>
                <a:spLocks/>
              </p:cNvSpPr>
              <p:nvPr/>
            </p:nvSpPr>
            <p:spPr bwMode="auto">
              <a:xfrm>
                <a:off x="1157" y="4113"/>
                <a:ext cx="118" cy="243"/>
              </a:xfrm>
              <a:custGeom>
                <a:avLst/>
                <a:gdLst>
                  <a:gd name="T0" fmla="*/ 36 w 236"/>
                  <a:gd name="T1" fmla="*/ 0 h 487"/>
                  <a:gd name="T2" fmla="*/ 9 w 236"/>
                  <a:gd name="T3" fmla="*/ 21 h 487"/>
                  <a:gd name="T4" fmla="*/ 0 w 236"/>
                  <a:gd name="T5" fmla="*/ 36 h 487"/>
                  <a:gd name="T6" fmla="*/ 13 w 236"/>
                  <a:gd name="T7" fmla="*/ 29 h 487"/>
                  <a:gd name="T8" fmla="*/ 0 w 236"/>
                  <a:gd name="T9" fmla="*/ 60 h 487"/>
                  <a:gd name="T10" fmla="*/ 15 w 236"/>
                  <a:gd name="T11" fmla="*/ 49 h 487"/>
                  <a:gd name="T12" fmla="*/ 5 w 236"/>
                  <a:gd name="T13" fmla="*/ 92 h 487"/>
                  <a:gd name="T14" fmla="*/ 23 w 236"/>
                  <a:gd name="T15" fmla="*/ 76 h 487"/>
                  <a:gd name="T16" fmla="*/ 28 w 236"/>
                  <a:gd name="T17" fmla="*/ 103 h 487"/>
                  <a:gd name="T18" fmla="*/ 49 w 236"/>
                  <a:gd name="T19" fmla="*/ 121 h 487"/>
                  <a:gd name="T20" fmla="*/ 49 w 236"/>
                  <a:gd name="T21" fmla="*/ 91 h 487"/>
                  <a:gd name="T22" fmla="*/ 59 w 236"/>
                  <a:gd name="T23" fmla="*/ 57 h 487"/>
                  <a:gd name="T24" fmla="*/ 51 w 236"/>
                  <a:gd name="T25" fmla="*/ 16 h 487"/>
                  <a:gd name="T26" fmla="*/ 36 w 236"/>
                  <a:gd name="T27" fmla="*/ 0 h 4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6" h="487">
                    <a:moveTo>
                      <a:pt x="142" y="0"/>
                    </a:moveTo>
                    <a:lnTo>
                      <a:pt x="36" y="85"/>
                    </a:lnTo>
                    <a:lnTo>
                      <a:pt x="0" y="144"/>
                    </a:lnTo>
                    <a:lnTo>
                      <a:pt x="50" y="116"/>
                    </a:lnTo>
                    <a:lnTo>
                      <a:pt x="0" y="241"/>
                    </a:lnTo>
                    <a:lnTo>
                      <a:pt x="59" y="197"/>
                    </a:lnTo>
                    <a:lnTo>
                      <a:pt x="17" y="369"/>
                    </a:lnTo>
                    <a:lnTo>
                      <a:pt x="92" y="305"/>
                    </a:lnTo>
                    <a:lnTo>
                      <a:pt x="111" y="412"/>
                    </a:lnTo>
                    <a:lnTo>
                      <a:pt x="194" y="487"/>
                    </a:lnTo>
                    <a:lnTo>
                      <a:pt x="193" y="367"/>
                    </a:lnTo>
                    <a:lnTo>
                      <a:pt x="236" y="228"/>
                    </a:lnTo>
                    <a:lnTo>
                      <a:pt x="203" y="66"/>
                    </a:lnTo>
                    <a:lnTo>
                      <a:pt x="142" y="0"/>
                    </a:lnTo>
                    <a:close/>
                  </a:path>
                </a:pathLst>
              </a:custGeom>
              <a:solidFill>
                <a:srgbClr val="FFBF7F"/>
              </a:solidFill>
              <a:ln w="11113">
                <a:solidFill>
                  <a:srgbClr val="000000"/>
                </a:solidFill>
                <a:prstDash val="solid"/>
                <a:round/>
                <a:headEnd/>
                <a:tailEnd/>
              </a:ln>
            </p:spPr>
            <p:txBody>
              <a:bodyPr/>
              <a:lstStyle/>
              <a:p>
                <a:endParaRPr lang="sv-SE"/>
              </a:p>
            </p:txBody>
          </p:sp>
          <p:sp>
            <p:nvSpPr>
              <p:cNvPr id="4170" name="Freeform 63"/>
              <p:cNvSpPr>
                <a:spLocks/>
              </p:cNvSpPr>
              <p:nvPr/>
            </p:nvSpPr>
            <p:spPr bwMode="auto">
              <a:xfrm>
                <a:off x="1142" y="3187"/>
                <a:ext cx="253" cy="942"/>
              </a:xfrm>
              <a:custGeom>
                <a:avLst/>
                <a:gdLst>
                  <a:gd name="T0" fmla="*/ 58 w 506"/>
                  <a:gd name="T1" fmla="*/ 471 h 1885"/>
                  <a:gd name="T2" fmla="*/ 55 w 506"/>
                  <a:gd name="T3" fmla="*/ 375 h 1885"/>
                  <a:gd name="T4" fmla="*/ 38 w 506"/>
                  <a:gd name="T5" fmla="*/ 289 h 1885"/>
                  <a:gd name="T6" fmla="*/ 29 w 506"/>
                  <a:gd name="T7" fmla="*/ 238 h 1885"/>
                  <a:gd name="T8" fmla="*/ 24 w 506"/>
                  <a:gd name="T9" fmla="*/ 194 h 1885"/>
                  <a:gd name="T10" fmla="*/ 22 w 506"/>
                  <a:gd name="T11" fmla="*/ 151 h 1885"/>
                  <a:gd name="T12" fmla="*/ 27 w 506"/>
                  <a:gd name="T13" fmla="*/ 112 h 1885"/>
                  <a:gd name="T14" fmla="*/ 34 w 506"/>
                  <a:gd name="T15" fmla="*/ 78 h 1885"/>
                  <a:gd name="T16" fmla="*/ 42 w 506"/>
                  <a:gd name="T17" fmla="*/ 52 h 1885"/>
                  <a:gd name="T18" fmla="*/ 52 w 506"/>
                  <a:gd name="T19" fmla="*/ 36 h 1885"/>
                  <a:gd name="T20" fmla="*/ 65 w 506"/>
                  <a:gd name="T21" fmla="*/ 25 h 1885"/>
                  <a:gd name="T22" fmla="*/ 81 w 506"/>
                  <a:gd name="T23" fmla="*/ 15 h 1885"/>
                  <a:gd name="T24" fmla="*/ 101 w 506"/>
                  <a:gd name="T25" fmla="*/ 7 h 1885"/>
                  <a:gd name="T26" fmla="*/ 127 w 506"/>
                  <a:gd name="T27" fmla="*/ 0 h 1885"/>
                  <a:gd name="T28" fmla="*/ 99 w 506"/>
                  <a:gd name="T29" fmla="*/ 1 h 1885"/>
                  <a:gd name="T30" fmla="*/ 79 w 506"/>
                  <a:gd name="T31" fmla="*/ 3 h 1885"/>
                  <a:gd name="T32" fmla="*/ 56 w 506"/>
                  <a:gd name="T33" fmla="*/ 8 h 1885"/>
                  <a:gd name="T34" fmla="*/ 38 w 506"/>
                  <a:gd name="T35" fmla="*/ 18 h 1885"/>
                  <a:gd name="T36" fmla="*/ 28 w 506"/>
                  <a:gd name="T37" fmla="*/ 31 h 1885"/>
                  <a:gd name="T38" fmla="*/ 19 w 506"/>
                  <a:gd name="T39" fmla="*/ 46 h 1885"/>
                  <a:gd name="T40" fmla="*/ 11 w 506"/>
                  <a:gd name="T41" fmla="*/ 78 h 1885"/>
                  <a:gd name="T42" fmla="*/ 5 w 506"/>
                  <a:gd name="T43" fmla="*/ 108 h 1885"/>
                  <a:gd name="T44" fmla="*/ 0 w 506"/>
                  <a:gd name="T45" fmla="*/ 136 h 1885"/>
                  <a:gd name="T46" fmla="*/ 1 w 506"/>
                  <a:gd name="T47" fmla="*/ 169 h 1885"/>
                  <a:gd name="T48" fmla="*/ 2 w 506"/>
                  <a:gd name="T49" fmla="*/ 197 h 1885"/>
                  <a:gd name="T50" fmla="*/ 10 w 506"/>
                  <a:gd name="T51" fmla="*/ 237 h 1885"/>
                  <a:gd name="T52" fmla="*/ 24 w 506"/>
                  <a:gd name="T53" fmla="*/ 293 h 1885"/>
                  <a:gd name="T54" fmla="*/ 41 w 506"/>
                  <a:gd name="T55" fmla="*/ 388 h 1885"/>
                  <a:gd name="T56" fmla="*/ 58 w 506"/>
                  <a:gd name="T57" fmla="*/ 471 h 188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06" h="1885">
                    <a:moveTo>
                      <a:pt x="229" y="1885"/>
                    </a:moveTo>
                    <a:lnTo>
                      <a:pt x="217" y="1502"/>
                    </a:lnTo>
                    <a:lnTo>
                      <a:pt x="151" y="1158"/>
                    </a:lnTo>
                    <a:lnTo>
                      <a:pt x="116" y="954"/>
                    </a:lnTo>
                    <a:lnTo>
                      <a:pt x="95" y="778"/>
                    </a:lnTo>
                    <a:lnTo>
                      <a:pt x="88" y="605"/>
                    </a:lnTo>
                    <a:lnTo>
                      <a:pt x="106" y="451"/>
                    </a:lnTo>
                    <a:lnTo>
                      <a:pt x="133" y="314"/>
                    </a:lnTo>
                    <a:lnTo>
                      <a:pt x="166" y="209"/>
                    </a:lnTo>
                    <a:lnTo>
                      <a:pt x="208" y="145"/>
                    </a:lnTo>
                    <a:lnTo>
                      <a:pt x="260" y="100"/>
                    </a:lnTo>
                    <a:lnTo>
                      <a:pt x="324" y="62"/>
                    </a:lnTo>
                    <a:lnTo>
                      <a:pt x="404" y="30"/>
                    </a:lnTo>
                    <a:lnTo>
                      <a:pt x="506" y="0"/>
                    </a:lnTo>
                    <a:lnTo>
                      <a:pt x="394" y="4"/>
                    </a:lnTo>
                    <a:lnTo>
                      <a:pt x="314" y="12"/>
                    </a:lnTo>
                    <a:lnTo>
                      <a:pt x="222" y="35"/>
                    </a:lnTo>
                    <a:lnTo>
                      <a:pt x="152" y="75"/>
                    </a:lnTo>
                    <a:lnTo>
                      <a:pt x="109" y="125"/>
                    </a:lnTo>
                    <a:lnTo>
                      <a:pt x="76" y="184"/>
                    </a:lnTo>
                    <a:lnTo>
                      <a:pt x="41" y="312"/>
                    </a:lnTo>
                    <a:lnTo>
                      <a:pt x="17" y="434"/>
                    </a:lnTo>
                    <a:lnTo>
                      <a:pt x="0" y="544"/>
                    </a:lnTo>
                    <a:lnTo>
                      <a:pt x="1" y="676"/>
                    </a:lnTo>
                    <a:lnTo>
                      <a:pt x="8" y="791"/>
                    </a:lnTo>
                    <a:lnTo>
                      <a:pt x="40" y="951"/>
                    </a:lnTo>
                    <a:lnTo>
                      <a:pt x="95" y="1175"/>
                    </a:lnTo>
                    <a:lnTo>
                      <a:pt x="161" y="1555"/>
                    </a:lnTo>
                    <a:lnTo>
                      <a:pt x="229" y="1885"/>
                    </a:lnTo>
                    <a:close/>
                  </a:path>
                </a:pathLst>
              </a:custGeom>
              <a:solidFill>
                <a:srgbClr val="7F5F3F"/>
              </a:solidFill>
              <a:ln w="11113">
                <a:solidFill>
                  <a:srgbClr val="000000"/>
                </a:solidFill>
                <a:prstDash val="solid"/>
                <a:round/>
                <a:headEnd/>
                <a:tailEnd/>
              </a:ln>
            </p:spPr>
            <p:txBody>
              <a:bodyPr/>
              <a:lstStyle/>
              <a:p>
                <a:endParaRPr lang="sv-SE"/>
              </a:p>
            </p:txBody>
          </p:sp>
        </p:grpSp>
      </p:grpSp>
      <p:grpSp>
        <p:nvGrpSpPr>
          <p:cNvPr id="4120" name="Group 64" descr="stallgödsel"/>
          <p:cNvGrpSpPr>
            <a:grpSpLocks/>
          </p:cNvGrpSpPr>
          <p:nvPr/>
        </p:nvGrpSpPr>
        <p:grpSpPr bwMode="auto">
          <a:xfrm>
            <a:off x="3216275" y="2420938"/>
            <a:ext cx="565150" cy="279400"/>
            <a:chOff x="2677" y="6113"/>
            <a:chExt cx="2805" cy="575"/>
          </a:xfrm>
        </p:grpSpPr>
        <p:grpSp>
          <p:nvGrpSpPr>
            <p:cNvPr id="4140" name="Group 65"/>
            <p:cNvGrpSpPr>
              <a:grpSpLocks/>
            </p:cNvGrpSpPr>
            <p:nvPr/>
          </p:nvGrpSpPr>
          <p:grpSpPr bwMode="auto">
            <a:xfrm>
              <a:off x="2677" y="6113"/>
              <a:ext cx="1629" cy="559"/>
              <a:chOff x="501" y="4497"/>
              <a:chExt cx="4109" cy="679"/>
            </a:xfrm>
          </p:grpSpPr>
          <p:sp>
            <p:nvSpPr>
              <p:cNvPr id="4147" name="Line 66"/>
              <p:cNvSpPr>
                <a:spLocks noChangeShapeType="1"/>
              </p:cNvSpPr>
              <p:nvPr/>
            </p:nvSpPr>
            <p:spPr bwMode="auto">
              <a:xfrm rot="-5639271">
                <a:off x="3690" y="4010"/>
                <a:ext cx="1" cy="1839"/>
              </a:xfrm>
              <a:prstGeom prst="line">
                <a:avLst/>
              </a:prstGeom>
              <a:noFill/>
              <a:ln w="80963">
                <a:solidFill>
                  <a:srgbClr val="9966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48" name="Freeform 67"/>
              <p:cNvSpPr>
                <a:spLocks/>
              </p:cNvSpPr>
              <p:nvPr/>
            </p:nvSpPr>
            <p:spPr bwMode="auto">
              <a:xfrm rot="4435589">
                <a:off x="2650" y="3879"/>
                <a:ext cx="550" cy="1785"/>
              </a:xfrm>
              <a:custGeom>
                <a:avLst/>
                <a:gdLst>
                  <a:gd name="T0" fmla="*/ 0 w 550"/>
                  <a:gd name="T1" fmla="*/ 1751 h 1785"/>
                  <a:gd name="T2" fmla="*/ 0 w 550"/>
                  <a:gd name="T3" fmla="*/ 1681 h 1785"/>
                  <a:gd name="T4" fmla="*/ 38 w 550"/>
                  <a:gd name="T5" fmla="*/ 1593 h 1785"/>
                  <a:gd name="T6" fmla="*/ 118 w 550"/>
                  <a:gd name="T7" fmla="*/ 1522 h 1785"/>
                  <a:gd name="T8" fmla="*/ 175 w 550"/>
                  <a:gd name="T9" fmla="*/ 1468 h 1785"/>
                  <a:gd name="T10" fmla="*/ 273 w 550"/>
                  <a:gd name="T11" fmla="*/ 1381 h 1785"/>
                  <a:gd name="T12" fmla="*/ 334 w 550"/>
                  <a:gd name="T13" fmla="*/ 1310 h 1785"/>
                  <a:gd name="T14" fmla="*/ 372 w 550"/>
                  <a:gd name="T15" fmla="*/ 1239 h 1785"/>
                  <a:gd name="T16" fmla="*/ 391 w 550"/>
                  <a:gd name="T17" fmla="*/ 1168 h 1785"/>
                  <a:gd name="T18" fmla="*/ 391 w 550"/>
                  <a:gd name="T19" fmla="*/ 1098 h 1785"/>
                  <a:gd name="T20" fmla="*/ 391 w 550"/>
                  <a:gd name="T21" fmla="*/ 1027 h 1785"/>
                  <a:gd name="T22" fmla="*/ 391 w 550"/>
                  <a:gd name="T23" fmla="*/ 956 h 1785"/>
                  <a:gd name="T24" fmla="*/ 391 w 550"/>
                  <a:gd name="T25" fmla="*/ 886 h 1785"/>
                  <a:gd name="T26" fmla="*/ 414 w 550"/>
                  <a:gd name="T27" fmla="*/ 815 h 1785"/>
                  <a:gd name="T28" fmla="*/ 429 w 550"/>
                  <a:gd name="T29" fmla="*/ 744 h 1785"/>
                  <a:gd name="T30" fmla="*/ 452 w 550"/>
                  <a:gd name="T31" fmla="*/ 637 h 1785"/>
                  <a:gd name="T32" fmla="*/ 490 w 550"/>
                  <a:gd name="T33" fmla="*/ 566 h 1785"/>
                  <a:gd name="T34" fmla="*/ 490 w 550"/>
                  <a:gd name="T35" fmla="*/ 495 h 1785"/>
                  <a:gd name="T36" fmla="*/ 509 w 550"/>
                  <a:gd name="T37" fmla="*/ 424 h 1785"/>
                  <a:gd name="T38" fmla="*/ 509 w 550"/>
                  <a:gd name="T39" fmla="*/ 337 h 1785"/>
                  <a:gd name="T40" fmla="*/ 528 w 550"/>
                  <a:gd name="T41" fmla="*/ 249 h 1785"/>
                  <a:gd name="T42" fmla="*/ 528 w 550"/>
                  <a:gd name="T43" fmla="*/ 178 h 1785"/>
                  <a:gd name="T44" fmla="*/ 550 w 550"/>
                  <a:gd name="T45" fmla="*/ 107 h 1785"/>
                  <a:gd name="T46" fmla="*/ 528 w 550"/>
                  <a:gd name="T47" fmla="*/ 37 h 1785"/>
                  <a:gd name="T48" fmla="*/ 471 w 550"/>
                  <a:gd name="T49" fmla="*/ 37 h 1785"/>
                  <a:gd name="T50" fmla="*/ 429 w 550"/>
                  <a:gd name="T51" fmla="*/ 107 h 1785"/>
                  <a:gd name="T52" fmla="*/ 414 w 550"/>
                  <a:gd name="T53" fmla="*/ 212 h 1785"/>
                  <a:gd name="T54" fmla="*/ 391 w 550"/>
                  <a:gd name="T55" fmla="*/ 283 h 1785"/>
                  <a:gd name="T56" fmla="*/ 372 w 550"/>
                  <a:gd name="T57" fmla="*/ 354 h 1785"/>
                  <a:gd name="T58" fmla="*/ 353 w 550"/>
                  <a:gd name="T59" fmla="*/ 424 h 1785"/>
                  <a:gd name="T60" fmla="*/ 353 w 550"/>
                  <a:gd name="T61" fmla="*/ 495 h 1785"/>
                  <a:gd name="T62" fmla="*/ 334 w 550"/>
                  <a:gd name="T63" fmla="*/ 566 h 1785"/>
                  <a:gd name="T64" fmla="*/ 315 w 550"/>
                  <a:gd name="T65" fmla="*/ 637 h 1785"/>
                  <a:gd name="T66" fmla="*/ 296 w 550"/>
                  <a:gd name="T67" fmla="*/ 707 h 1785"/>
                  <a:gd name="T68" fmla="*/ 273 w 550"/>
                  <a:gd name="T69" fmla="*/ 795 h 1785"/>
                  <a:gd name="T70" fmla="*/ 273 w 550"/>
                  <a:gd name="T71" fmla="*/ 903 h 1785"/>
                  <a:gd name="T72" fmla="*/ 273 w 550"/>
                  <a:gd name="T73" fmla="*/ 990 h 1785"/>
                  <a:gd name="T74" fmla="*/ 273 w 550"/>
                  <a:gd name="T75" fmla="*/ 1061 h 1785"/>
                  <a:gd name="T76" fmla="*/ 216 w 550"/>
                  <a:gd name="T77" fmla="*/ 1132 h 1785"/>
                  <a:gd name="T78" fmla="*/ 197 w 550"/>
                  <a:gd name="T79" fmla="*/ 1202 h 1785"/>
                  <a:gd name="T80" fmla="*/ 137 w 550"/>
                  <a:gd name="T81" fmla="*/ 1273 h 1785"/>
                  <a:gd name="T82" fmla="*/ 118 w 550"/>
                  <a:gd name="T83" fmla="*/ 1344 h 1785"/>
                  <a:gd name="T84" fmla="*/ 79 w 550"/>
                  <a:gd name="T85" fmla="*/ 1398 h 1785"/>
                  <a:gd name="T86" fmla="*/ 57 w 550"/>
                  <a:gd name="T87" fmla="*/ 1468 h 1785"/>
                  <a:gd name="T88" fmla="*/ 38 w 550"/>
                  <a:gd name="T89" fmla="*/ 1556 h 1785"/>
                  <a:gd name="T90" fmla="*/ 0 w 550"/>
                  <a:gd name="T91" fmla="*/ 1785 h 1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0" h="1785">
                    <a:moveTo>
                      <a:pt x="0" y="1785"/>
                    </a:moveTo>
                    <a:lnTo>
                      <a:pt x="0" y="1751"/>
                    </a:lnTo>
                    <a:lnTo>
                      <a:pt x="0" y="1715"/>
                    </a:lnTo>
                    <a:lnTo>
                      <a:pt x="0" y="1681"/>
                    </a:lnTo>
                    <a:lnTo>
                      <a:pt x="38" y="1627"/>
                    </a:lnTo>
                    <a:lnTo>
                      <a:pt x="38" y="1593"/>
                    </a:lnTo>
                    <a:lnTo>
                      <a:pt x="79" y="1556"/>
                    </a:lnTo>
                    <a:lnTo>
                      <a:pt x="118" y="1522"/>
                    </a:lnTo>
                    <a:lnTo>
                      <a:pt x="137" y="1485"/>
                    </a:lnTo>
                    <a:lnTo>
                      <a:pt x="175" y="1468"/>
                    </a:lnTo>
                    <a:lnTo>
                      <a:pt x="216" y="1432"/>
                    </a:lnTo>
                    <a:lnTo>
                      <a:pt x="273" y="1381"/>
                    </a:lnTo>
                    <a:lnTo>
                      <a:pt x="296" y="1344"/>
                    </a:lnTo>
                    <a:lnTo>
                      <a:pt x="334" y="1310"/>
                    </a:lnTo>
                    <a:lnTo>
                      <a:pt x="353" y="1273"/>
                    </a:lnTo>
                    <a:lnTo>
                      <a:pt x="372" y="1239"/>
                    </a:lnTo>
                    <a:lnTo>
                      <a:pt x="391" y="1202"/>
                    </a:lnTo>
                    <a:lnTo>
                      <a:pt x="391" y="1168"/>
                    </a:lnTo>
                    <a:lnTo>
                      <a:pt x="391" y="1132"/>
                    </a:lnTo>
                    <a:lnTo>
                      <a:pt x="391" y="1098"/>
                    </a:lnTo>
                    <a:lnTo>
                      <a:pt x="391" y="1061"/>
                    </a:lnTo>
                    <a:lnTo>
                      <a:pt x="391" y="1027"/>
                    </a:lnTo>
                    <a:lnTo>
                      <a:pt x="391" y="990"/>
                    </a:lnTo>
                    <a:lnTo>
                      <a:pt x="391" y="956"/>
                    </a:lnTo>
                    <a:lnTo>
                      <a:pt x="391" y="920"/>
                    </a:lnTo>
                    <a:lnTo>
                      <a:pt x="391" y="886"/>
                    </a:lnTo>
                    <a:lnTo>
                      <a:pt x="414" y="849"/>
                    </a:lnTo>
                    <a:lnTo>
                      <a:pt x="414" y="815"/>
                    </a:lnTo>
                    <a:lnTo>
                      <a:pt x="429" y="778"/>
                    </a:lnTo>
                    <a:lnTo>
                      <a:pt x="429" y="744"/>
                    </a:lnTo>
                    <a:lnTo>
                      <a:pt x="429" y="690"/>
                    </a:lnTo>
                    <a:lnTo>
                      <a:pt x="452" y="637"/>
                    </a:lnTo>
                    <a:lnTo>
                      <a:pt x="471" y="603"/>
                    </a:lnTo>
                    <a:lnTo>
                      <a:pt x="490" y="566"/>
                    </a:lnTo>
                    <a:lnTo>
                      <a:pt x="490" y="532"/>
                    </a:lnTo>
                    <a:lnTo>
                      <a:pt x="490" y="495"/>
                    </a:lnTo>
                    <a:lnTo>
                      <a:pt x="509" y="461"/>
                    </a:lnTo>
                    <a:lnTo>
                      <a:pt x="509" y="424"/>
                    </a:lnTo>
                    <a:lnTo>
                      <a:pt x="509" y="371"/>
                    </a:lnTo>
                    <a:lnTo>
                      <a:pt x="509" y="337"/>
                    </a:lnTo>
                    <a:lnTo>
                      <a:pt x="528" y="283"/>
                    </a:lnTo>
                    <a:lnTo>
                      <a:pt x="528" y="249"/>
                    </a:lnTo>
                    <a:lnTo>
                      <a:pt x="528" y="212"/>
                    </a:lnTo>
                    <a:lnTo>
                      <a:pt x="528" y="178"/>
                    </a:lnTo>
                    <a:lnTo>
                      <a:pt x="550" y="141"/>
                    </a:lnTo>
                    <a:lnTo>
                      <a:pt x="550" y="107"/>
                    </a:lnTo>
                    <a:lnTo>
                      <a:pt x="550" y="71"/>
                    </a:lnTo>
                    <a:lnTo>
                      <a:pt x="528" y="37"/>
                    </a:lnTo>
                    <a:lnTo>
                      <a:pt x="509" y="0"/>
                    </a:lnTo>
                    <a:lnTo>
                      <a:pt x="471" y="37"/>
                    </a:lnTo>
                    <a:lnTo>
                      <a:pt x="452" y="71"/>
                    </a:lnTo>
                    <a:lnTo>
                      <a:pt x="429" y="107"/>
                    </a:lnTo>
                    <a:lnTo>
                      <a:pt x="429" y="158"/>
                    </a:lnTo>
                    <a:lnTo>
                      <a:pt x="414" y="212"/>
                    </a:lnTo>
                    <a:lnTo>
                      <a:pt x="391" y="249"/>
                    </a:lnTo>
                    <a:lnTo>
                      <a:pt x="391" y="283"/>
                    </a:lnTo>
                    <a:lnTo>
                      <a:pt x="372" y="320"/>
                    </a:lnTo>
                    <a:lnTo>
                      <a:pt x="372" y="354"/>
                    </a:lnTo>
                    <a:lnTo>
                      <a:pt x="353" y="390"/>
                    </a:lnTo>
                    <a:lnTo>
                      <a:pt x="353" y="424"/>
                    </a:lnTo>
                    <a:lnTo>
                      <a:pt x="353" y="461"/>
                    </a:lnTo>
                    <a:lnTo>
                      <a:pt x="353" y="495"/>
                    </a:lnTo>
                    <a:lnTo>
                      <a:pt x="353" y="532"/>
                    </a:lnTo>
                    <a:lnTo>
                      <a:pt x="334" y="566"/>
                    </a:lnTo>
                    <a:lnTo>
                      <a:pt x="334" y="603"/>
                    </a:lnTo>
                    <a:lnTo>
                      <a:pt x="315" y="637"/>
                    </a:lnTo>
                    <a:lnTo>
                      <a:pt x="315" y="673"/>
                    </a:lnTo>
                    <a:lnTo>
                      <a:pt x="296" y="707"/>
                    </a:lnTo>
                    <a:lnTo>
                      <a:pt x="296" y="744"/>
                    </a:lnTo>
                    <a:lnTo>
                      <a:pt x="273" y="795"/>
                    </a:lnTo>
                    <a:lnTo>
                      <a:pt x="273" y="866"/>
                    </a:lnTo>
                    <a:lnTo>
                      <a:pt x="273" y="903"/>
                    </a:lnTo>
                    <a:lnTo>
                      <a:pt x="273" y="956"/>
                    </a:lnTo>
                    <a:lnTo>
                      <a:pt x="273" y="990"/>
                    </a:lnTo>
                    <a:lnTo>
                      <a:pt x="273" y="1027"/>
                    </a:lnTo>
                    <a:lnTo>
                      <a:pt x="273" y="1061"/>
                    </a:lnTo>
                    <a:lnTo>
                      <a:pt x="254" y="1098"/>
                    </a:lnTo>
                    <a:lnTo>
                      <a:pt x="216" y="1132"/>
                    </a:lnTo>
                    <a:lnTo>
                      <a:pt x="216" y="1168"/>
                    </a:lnTo>
                    <a:lnTo>
                      <a:pt x="197" y="1202"/>
                    </a:lnTo>
                    <a:lnTo>
                      <a:pt x="175" y="1239"/>
                    </a:lnTo>
                    <a:lnTo>
                      <a:pt x="137" y="1273"/>
                    </a:lnTo>
                    <a:lnTo>
                      <a:pt x="137" y="1310"/>
                    </a:lnTo>
                    <a:lnTo>
                      <a:pt x="118" y="1344"/>
                    </a:lnTo>
                    <a:lnTo>
                      <a:pt x="118" y="1381"/>
                    </a:lnTo>
                    <a:lnTo>
                      <a:pt x="79" y="1398"/>
                    </a:lnTo>
                    <a:lnTo>
                      <a:pt x="79" y="1432"/>
                    </a:lnTo>
                    <a:lnTo>
                      <a:pt x="57" y="1468"/>
                    </a:lnTo>
                    <a:lnTo>
                      <a:pt x="38" y="1522"/>
                    </a:lnTo>
                    <a:lnTo>
                      <a:pt x="38" y="1556"/>
                    </a:lnTo>
                    <a:lnTo>
                      <a:pt x="38" y="1593"/>
                    </a:lnTo>
                    <a:lnTo>
                      <a:pt x="0" y="1785"/>
                    </a:lnTo>
                    <a:close/>
                  </a:path>
                </a:pathLst>
              </a:custGeom>
              <a:solidFill>
                <a:srgbClr val="663300"/>
              </a:solidFill>
              <a:ln w="39688">
                <a:solidFill>
                  <a:srgbClr val="996600"/>
                </a:solidFill>
                <a:prstDash val="solid"/>
                <a:round/>
                <a:headEnd/>
                <a:tailEnd/>
              </a:ln>
            </p:spPr>
            <p:txBody>
              <a:bodyPr/>
              <a:lstStyle/>
              <a:p>
                <a:endParaRPr lang="sv-SE"/>
              </a:p>
            </p:txBody>
          </p:sp>
          <p:sp>
            <p:nvSpPr>
              <p:cNvPr id="4149" name="Freeform 68"/>
              <p:cNvSpPr>
                <a:spLocks/>
              </p:cNvSpPr>
              <p:nvPr/>
            </p:nvSpPr>
            <p:spPr bwMode="auto">
              <a:xfrm rot="-4581493">
                <a:off x="3415" y="4413"/>
                <a:ext cx="394" cy="1131"/>
              </a:xfrm>
              <a:custGeom>
                <a:avLst/>
                <a:gdLst>
                  <a:gd name="T0" fmla="*/ 296 w 394"/>
                  <a:gd name="T1" fmla="*/ 1098 h 1131"/>
                  <a:gd name="T2" fmla="*/ 277 w 394"/>
                  <a:gd name="T3" fmla="*/ 1027 h 1131"/>
                  <a:gd name="T4" fmla="*/ 197 w 394"/>
                  <a:gd name="T5" fmla="*/ 956 h 1131"/>
                  <a:gd name="T6" fmla="*/ 98 w 394"/>
                  <a:gd name="T7" fmla="*/ 919 h 1131"/>
                  <a:gd name="T8" fmla="*/ 60 w 394"/>
                  <a:gd name="T9" fmla="*/ 849 h 1131"/>
                  <a:gd name="T10" fmla="*/ 0 w 394"/>
                  <a:gd name="T11" fmla="*/ 795 h 1131"/>
                  <a:gd name="T12" fmla="*/ 0 w 394"/>
                  <a:gd name="T13" fmla="*/ 707 h 1131"/>
                  <a:gd name="T14" fmla="*/ 0 w 394"/>
                  <a:gd name="T15" fmla="*/ 636 h 1131"/>
                  <a:gd name="T16" fmla="*/ 0 w 394"/>
                  <a:gd name="T17" fmla="*/ 566 h 1131"/>
                  <a:gd name="T18" fmla="*/ 0 w 394"/>
                  <a:gd name="T19" fmla="*/ 495 h 1131"/>
                  <a:gd name="T20" fmla="*/ 0 w 394"/>
                  <a:gd name="T21" fmla="*/ 424 h 1131"/>
                  <a:gd name="T22" fmla="*/ 0 w 394"/>
                  <a:gd name="T23" fmla="*/ 353 h 1131"/>
                  <a:gd name="T24" fmla="*/ 22 w 394"/>
                  <a:gd name="T25" fmla="*/ 283 h 1131"/>
                  <a:gd name="T26" fmla="*/ 22 w 394"/>
                  <a:gd name="T27" fmla="*/ 212 h 1131"/>
                  <a:gd name="T28" fmla="*/ 41 w 394"/>
                  <a:gd name="T29" fmla="*/ 141 h 1131"/>
                  <a:gd name="T30" fmla="*/ 79 w 394"/>
                  <a:gd name="T31" fmla="*/ 36 h 1131"/>
                  <a:gd name="T32" fmla="*/ 79 w 394"/>
                  <a:gd name="T33" fmla="*/ 36 h 1131"/>
                  <a:gd name="T34" fmla="*/ 79 w 394"/>
                  <a:gd name="T35" fmla="*/ 124 h 1131"/>
                  <a:gd name="T36" fmla="*/ 140 w 394"/>
                  <a:gd name="T37" fmla="*/ 212 h 1131"/>
                  <a:gd name="T38" fmla="*/ 159 w 394"/>
                  <a:gd name="T39" fmla="*/ 283 h 1131"/>
                  <a:gd name="T40" fmla="*/ 159 w 394"/>
                  <a:gd name="T41" fmla="*/ 353 h 1131"/>
                  <a:gd name="T42" fmla="*/ 178 w 394"/>
                  <a:gd name="T43" fmla="*/ 424 h 1131"/>
                  <a:gd name="T44" fmla="*/ 178 w 394"/>
                  <a:gd name="T45" fmla="*/ 495 h 1131"/>
                  <a:gd name="T46" fmla="*/ 178 w 394"/>
                  <a:gd name="T47" fmla="*/ 566 h 1131"/>
                  <a:gd name="T48" fmla="*/ 178 w 394"/>
                  <a:gd name="T49" fmla="*/ 636 h 1131"/>
                  <a:gd name="T50" fmla="*/ 216 w 394"/>
                  <a:gd name="T51" fmla="*/ 724 h 1131"/>
                  <a:gd name="T52" fmla="*/ 254 w 394"/>
                  <a:gd name="T53" fmla="*/ 795 h 1131"/>
                  <a:gd name="T54" fmla="*/ 315 w 394"/>
                  <a:gd name="T55" fmla="*/ 885 h 1131"/>
                  <a:gd name="T56" fmla="*/ 353 w 394"/>
                  <a:gd name="T57" fmla="*/ 956 h 1131"/>
                  <a:gd name="T58" fmla="*/ 394 w 394"/>
                  <a:gd name="T59" fmla="*/ 1027 h 1131"/>
                  <a:gd name="T60" fmla="*/ 394 w 394"/>
                  <a:gd name="T61" fmla="*/ 1098 h 1131"/>
                  <a:gd name="T62" fmla="*/ 353 w 394"/>
                  <a:gd name="T63" fmla="*/ 1131 h 1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1131">
                    <a:moveTo>
                      <a:pt x="353" y="1131"/>
                    </a:moveTo>
                    <a:lnTo>
                      <a:pt x="296" y="1098"/>
                    </a:lnTo>
                    <a:lnTo>
                      <a:pt x="296" y="1061"/>
                    </a:lnTo>
                    <a:lnTo>
                      <a:pt x="277" y="1027"/>
                    </a:lnTo>
                    <a:lnTo>
                      <a:pt x="238" y="990"/>
                    </a:lnTo>
                    <a:lnTo>
                      <a:pt x="197" y="956"/>
                    </a:lnTo>
                    <a:lnTo>
                      <a:pt x="159" y="936"/>
                    </a:lnTo>
                    <a:lnTo>
                      <a:pt x="98" y="919"/>
                    </a:lnTo>
                    <a:lnTo>
                      <a:pt x="79" y="885"/>
                    </a:lnTo>
                    <a:lnTo>
                      <a:pt x="60" y="849"/>
                    </a:lnTo>
                    <a:lnTo>
                      <a:pt x="22" y="832"/>
                    </a:lnTo>
                    <a:lnTo>
                      <a:pt x="0" y="795"/>
                    </a:lnTo>
                    <a:lnTo>
                      <a:pt x="0" y="744"/>
                    </a:lnTo>
                    <a:lnTo>
                      <a:pt x="0" y="707"/>
                    </a:lnTo>
                    <a:lnTo>
                      <a:pt x="0" y="673"/>
                    </a:lnTo>
                    <a:lnTo>
                      <a:pt x="0" y="636"/>
                    </a:lnTo>
                    <a:lnTo>
                      <a:pt x="0" y="602"/>
                    </a:lnTo>
                    <a:lnTo>
                      <a:pt x="0" y="566"/>
                    </a:lnTo>
                    <a:lnTo>
                      <a:pt x="0" y="532"/>
                    </a:lnTo>
                    <a:lnTo>
                      <a:pt x="0" y="495"/>
                    </a:lnTo>
                    <a:lnTo>
                      <a:pt x="0" y="461"/>
                    </a:lnTo>
                    <a:lnTo>
                      <a:pt x="0" y="424"/>
                    </a:lnTo>
                    <a:lnTo>
                      <a:pt x="0" y="390"/>
                    </a:lnTo>
                    <a:lnTo>
                      <a:pt x="0" y="353"/>
                    </a:lnTo>
                    <a:lnTo>
                      <a:pt x="22" y="319"/>
                    </a:lnTo>
                    <a:lnTo>
                      <a:pt x="22" y="283"/>
                    </a:lnTo>
                    <a:lnTo>
                      <a:pt x="22" y="249"/>
                    </a:lnTo>
                    <a:lnTo>
                      <a:pt x="22" y="212"/>
                    </a:lnTo>
                    <a:lnTo>
                      <a:pt x="41" y="178"/>
                    </a:lnTo>
                    <a:lnTo>
                      <a:pt x="41" y="141"/>
                    </a:lnTo>
                    <a:lnTo>
                      <a:pt x="60" y="87"/>
                    </a:lnTo>
                    <a:lnTo>
                      <a:pt x="79" y="36"/>
                    </a:lnTo>
                    <a:lnTo>
                      <a:pt x="79" y="0"/>
                    </a:lnTo>
                    <a:lnTo>
                      <a:pt x="79" y="36"/>
                    </a:lnTo>
                    <a:lnTo>
                      <a:pt x="79" y="87"/>
                    </a:lnTo>
                    <a:lnTo>
                      <a:pt x="79" y="124"/>
                    </a:lnTo>
                    <a:lnTo>
                      <a:pt x="98" y="158"/>
                    </a:lnTo>
                    <a:lnTo>
                      <a:pt x="140" y="212"/>
                    </a:lnTo>
                    <a:lnTo>
                      <a:pt x="159" y="249"/>
                    </a:lnTo>
                    <a:lnTo>
                      <a:pt x="159" y="283"/>
                    </a:lnTo>
                    <a:lnTo>
                      <a:pt x="159" y="319"/>
                    </a:lnTo>
                    <a:lnTo>
                      <a:pt x="159" y="353"/>
                    </a:lnTo>
                    <a:lnTo>
                      <a:pt x="159" y="390"/>
                    </a:lnTo>
                    <a:lnTo>
                      <a:pt x="178" y="424"/>
                    </a:lnTo>
                    <a:lnTo>
                      <a:pt x="178" y="461"/>
                    </a:lnTo>
                    <a:lnTo>
                      <a:pt x="178" y="495"/>
                    </a:lnTo>
                    <a:lnTo>
                      <a:pt x="178" y="532"/>
                    </a:lnTo>
                    <a:lnTo>
                      <a:pt x="178" y="566"/>
                    </a:lnTo>
                    <a:lnTo>
                      <a:pt x="178" y="602"/>
                    </a:lnTo>
                    <a:lnTo>
                      <a:pt x="178" y="636"/>
                    </a:lnTo>
                    <a:lnTo>
                      <a:pt x="197" y="690"/>
                    </a:lnTo>
                    <a:lnTo>
                      <a:pt x="216" y="724"/>
                    </a:lnTo>
                    <a:lnTo>
                      <a:pt x="238" y="761"/>
                    </a:lnTo>
                    <a:lnTo>
                      <a:pt x="254" y="795"/>
                    </a:lnTo>
                    <a:lnTo>
                      <a:pt x="296" y="849"/>
                    </a:lnTo>
                    <a:lnTo>
                      <a:pt x="315" y="885"/>
                    </a:lnTo>
                    <a:lnTo>
                      <a:pt x="315" y="919"/>
                    </a:lnTo>
                    <a:lnTo>
                      <a:pt x="353" y="956"/>
                    </a:lnTo>
                    <a:lnTo>
                      <a:pt x="375" y="990"/>
                    </a:lnTo>
                    <a:lnTo>
                      <a:pt x="394" y="1027"/>
                    </a:lnTo>
                    <a:lnTo>
                      <a:pt x="394" y="1061"/>
                    </a:lnTo>
                    <a:lnTo>
                      <a:pt x="394" y="1098"/>
                    </a:lnTo>
                    <a:lnTo>
                      <a:pt x="394" y="1131"/>
                    </a:lnTo>
                    <a:lnTo>
                      <a:pt x="353" y="1131"/>
                    </a:lnTo>
                    <a:close/>
                  </a:path>
                </a:pathLst>
              </a:custGeom>
              <a:solidFill>
                <a:srgbClr val="663300"/>
              </a:solidFill>
              <a:ln w="39688">
                <a:solidFill>
                  <a:srgbClr val="996600"/>
                </a:solidFill>
                <a:prstDash val="solid"/>
                <a:round/>
                <a:headEnd/>
                <a:tailEnd/>
              </a:ln>
            </p:spPr>
            <p:txBody>
              <a:bodyPr/>
              <a:lstStyle/>
              <a:p>
                <a:endParaRPr lang="sv-SE"/>
              </a:p>
            </p:txBody>
          </p:sp>
          <p:sp>
            <p:nvSpPr>
              <p:cNvPr id="4150" name="Freeform 69"/>
              <p:cNvSpPr>
                <a:spLocks/>
              </p:cNvSpPr>
              <p:nvPr/>
            </p:nvSpPr>
            <p:spPr bwMode="auto">
              <a:xfrm rot="-4578164">
                <a:off x="1818" y="4120"/>
                <a:ext cx="411" cy="1681"/>
              </a:xfrm>
              <a:custGeom>
                <a:avLst/>
                <a:gdLst>
                  <a:gd name="T0" fmla="*/ 392 w 411"/>
                  <a:gd name="T1" fmla="*/ 1610 h 1681"/>
                  <a:gd name="T2" fmla="*/ 392 w 411"/>
                  <a:gd name="T3" fmla="*/ 1540 h 1681"/>
                  <a:gd name="T4" fmla="*/ 331 w 411"/>
                  <a:gd name="T5" fmla="*/ 1486 h 1681"/>
                  <a:gd name="T6" fmla="*/ 312 w 411"/>
                  <a:gd name="T7" fmla="*/ 1415 h 1681"/>
                  <a:gd name="T8" fmla="*/ 233 w 411"/>
                  <a:gd name="T9" fmla="*/ 1344 h 1681"/>
                  <a:gd name="T10" fmla="*/ 194 w 411"/>
                  <a:gd name="T11" fmla="*/ 1274 h 1681"/>
                  <a:gd name="T12" fmla="*/ 137 w 411"/>
                  <a:gd name="T13" fmla="*/ 1203 h 1681"/>
                  <a:gd name="T14" fmla="*/ 77 w 411"/>
                  <a:gd name="T15" fmla="*/ 1132 h 1681"/>
                  <a:gd name="T16" fmla="*/ 77 w 411"/>
                  <a:gd name="T17" fmla="*/ 1061 h 1681"/>
                  <a:gd name="T18" fmla="*/ 57 w 411"/>
                  <a:gd name="T19" fmla="*/ 991 h 1681"/>
                  <a:gd name="T20" fmla="*/ 57 w 411"/>
                  <a:gd name="T21" fmla="*/ 920 h 1681"/>
                  <a:gd name="T22" fmla="*/ 38 w 411"/>
                  <a:gd name="T23" fmla="*/ 849 h 1681"/>
                  <a:gd name="T24" fmla="*/ 19 w 411"/>
                  <a:gd name="T25" fmla="*/ 778 h 1681"/>
                  <a:gd name="T26" fmla="*/ 19 w 411"/>
                  <a:gd name="T27" fmla="*/ 708 h 1681"/>
                  <a:gd name="T28" fmla="*/ 0 w 411"/>
                  <a:gd name="T29" fmla="*/ 637 h 1681"/>
                  <a:gd name="T30" fmla="*/ 0 w 411"/>
                  <a:gd name="T31" fmla="*/ 566 h 1681"/>
                  <a:gd name="T32" fmla="*/ 19 w 411"/>
                  <a:gd name="T33" fmla="*/ 495 h 1681"/>
                  <a:gd name="T34" fmla="*/ 38 w 411"/>
                  <a:gd name="T35" fmla="*/ 425 h 1681"/>
                  <a:gd name="T36" fmla="*/ 57 w 411"/>
                  <a:gd name="T37" fmla="*/ 354 h 1681"/>
                  <a:gd name="T38" fmla="*/ 57 w 411"/>
                  <a:gd name="T39" fmla="*/ 283 h 1681"/>
                  <a:gd name="T40" fmla="*/ 77 w 411"/>
                  <a:gd name="T41" fmla="*/ 213 h 1681"/>
                  <a:gd name="T42" fmla="*/ 77 w 411"/>
                  <a:gd name="T43" fmla="*/ 142 h 1681"/>
                  <a:gd name="T44" fmla="*/ 57 w 411"/>
                  <a:gd name="T45" fmla="*/ 71 h 1681"/>
                  <a:gd name="T46" fmla="*/ 57 w 411"/>
                  <a:gd name="T47" fmla="*/ 0 h 1681"/>
                  <a:gd name="T48" fmla="*/ 57 w 411"/>
                  <a:gd name="T49" fmla="*/ 71 h 1681"/>
                  <a:gd name="T50" fmla="*/ 57 w 411"/>
                  <a:gd name="T51" fmla="*/ 142 h 1681"/>
                  <a:gd name="T52" fmla="*/ 57 w 411"/>
                  <a:gd name="T53" fmla="*/ 213 h 1681"/>
                  <a:gd name="T54" fmla="*/ 77 w 411"/>
                  <a:gd name="T55" fmla="*/ 283 h 1681"/>
                  <a:gd name="T56" fmla="*/ 96 w 411"/>
                  <a:gd name="T57" fmla="*/ 374 h 1681"/>
                  <a:gd name="T58" fmla="*/ 137 w 411"/>
                  <a:gd name="T59" fmla="*/ 445 h 1681"/>
                  <a:gd name="T60" fmla="*/ 156 w 411"/>
                  <a:gd name="T61" fmla="*/ 515 h 1681"/>
                  <a:gd name="T62" fmla="*/ 156 w 411"/>
                  <a:gd name="T63" fmla="*/ 603 h 1681"/>
                  <a:gd name="T64" fmla="*/ 175 w 411"/>
                  <a:gd name="T65" fmla="*/ 674 h 1681"/>
                  <a:gd name="T66" fmla="*/ 175 w 411"/>
                  <a:gd name="T67" fmla="*/ 744 h 1681"/>
                  <a:gd name="T68" fmla="*/ 194 w 411"/>
                  <a:gd name="T69" fmla="*/ 815 h 1681"/>
                  <a:gd name="T70" fmla="*/ 233 w 411"/>
                  <a:gd name="T71" fmla="*/ 920 h 1681"/>
                  <a:gd name="T72" fmla="*/ 255 w 411"/>
                  <a:gd name="T73" fmla="*/ 991 h 1681"/>
                  <a:gd name="T74" fmla="*/ 312 w 411"/>
                  <a:gd name="T75" fmla="*/ 1061 h 1681"/>
                  <a:gd name="T76" fmla="*/ 312 w 411"/>
                  <a:gd name="T77" fmla="*/ 1132 h 1681"/>
                  <a:gd name="T78" fmla="*/ 331 w 411"/>
                  <a:gd name="T79" fmla="*/ 1203 h 1681"/>
                  <a:gd name="T80" fmla="*/ 331 w 411"/>
                  <a:gd name="T81" fmla="*/ 1274 h 1681"/>
                  <a:gd name="T82" fmla="*/ 350 w 411"/>
                  <a:gd name="T83" fmla="*/ 1344 h 1681"/>
                  <a:gd name="T84" fmla="*/ 392 w 411"/>
                  <a:gd name="T85" fmla="*/ 1435 h 1681"/>
                  <a:gd name="T86" fmla="*/ 392 w 411"/>
                  <a:gd name="T87" fmla="*/ 1506 h 16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1" h="1681">
                    <a:moveTo>
                      <a:pt x="411" y="1681"/>
                    </a:moveTo>
                    <a:lnTo>
                      <a:pt x="392" y="1610"/>
                    </a:lnTo>
                    <a:lnTo>
                      <a:pt x="392" y="1576"/>
                    </a:lnTo>
                    <a:lnTo>
                      <a:pt x="392" y="1540"/>
                    </a:lnTo>
                    <a:lnTo>
                      <a:pt x="350" y="1523"/>
                    </a:lnTo>
                    <a:lnTo>
                      <a:pt x="331" y="1486"/>
                    </a:lnTo>
                    <a:lnTo>
                      <a:pt x="312" y="1452"/>
                    </a:lnTo>
                    <a:lnTo>
                      <a:pt x="312" y="1415"/>
                    </a:lnTo>
                    <a:lnTo>
                      <a:pt x="274" y="1381"/>
                    </a:lnTo>
                    <a:lnTo>
                      <a:pt x="233" y="1344"/>
                    </a:lnTo>
                    <a:lnTo>
                      <a:pt x="233" y="1310"/>
                    </a:lnTo>
                    <a:lnTo>
                      <a:pt x="194" y="1274"/>
                    </a:lnTo>
                    <a:lnTo>
                      <a:pt x="156" y="1240"/>
                    </a:lnTo>
                    <a:lnTo>
                      <a:pt x="137" y="1203"/>
                    </a:lnTo>
                    <a:lnTo>
                      <a:pt x="96" y="1169"/>
                    </a:lnTo>
                    <a:lnTo>
                      <a:pt x="77" y="1132"/>
                    </a:lnTo>
                    <a:lnTo>
                      <a:pt x="77" y="1098"/>
                    </a:lnTo>
                    <a:lnTo>
                      <a:pt x="77" y="1061"/>
                    </a:lnTo>
                    <a:lnTo>
                      <a:pt x="57" y="1027"/>
                    </a:lnTo>
                    <a:lnTo>
                      <a:pt x="57" y="991"/>
                    </a:lnTo>
                    <a:lnTo>
                      <a:pt x="57" y="957"/>
                    </a:lnTo>
                    <a:lnTo>
                      <a:pt x="57" y="920"/>
                    </a:lnTo>
                    <a:lnTo>
                      <a:pt x="38" y="886"/>
                    </a:lnTo>
                    <a:lnTo>
                      <a:pt x="38" y="849"/>
                    </a:lnTo>
                    <a:lnTo>
                      <a:pt x="19" y="815"/>
                    </a:lnTo>
                    <a:lnTo>
                      <a:pt x="19" y="778"/>
                    </a:lnTo>
                    <a:lnTo>
                      <a:pt x="19" y="744"/>
                    </a:lnTo>
                    <a:lnTo>
                      <a:pt x="19" y="708"/>
                    </a:lnTo>
                    <a:lnTo>
                      <a:pt x="0" y="674"/>
                    </a:lnTo>
                    <a:lnTo>
                      <a:pt x="0" y="637"/>
                    </a:lnTo>
                    <a:lnTo>
                      <a:pt x="0" y="603"/>
                    </a:lnTo>
                    <a:lnTo>
                      <a:pt x="0" y="566"/>
                    </a:lnTo>
                    <a:lnTo>
                      <a:pt x="19" y="532"/>
                    </a:lnTo>
                    <a:lnTo>
                      <a:pt x="19" y="495"/>
                    </a:lnTo>
                    <a:lnTo>
                      <a:pt x="19" y="462"/>
                    </a:lnTo>
                    <a:lnTo>
                      <a:pt x="38" y="425"/>
                    </a:lnTo>
                    <a:lnTo>
                      <a:pt x="38" y="391"/>
                    </a:lnTo>
                    <a:lnTo>
                      <a:pt x="57" y="354"/>
                    </a:lnTo>
                    <a:lnTo>
                      <a:pt x="57" y="320"/>
                    </a:lnTo>
                    <a:lnTo>
                      <a:pt x="57" y="283"/>
                    </a:lnTo>
                    <a:lnTo>
                      <a:pt x="77" y="249"/>
                    </a:lnTo>
                    <a:lnTo>
                      <a:pt x="77" y="213"/>
                    </a:lnTo>
                    <a:lnTo>
                      <a:pt x="77" y="179"/>
                    </a:lnTo>
                    <a:lnTo>
                      <a:pt x="77" y="142"/>
                    </a:lnTo>
                    <a:lnTo>
                      <a:pt x="77" y="108"/>
                    </a:lnTo>
                    <a:lnTo>
                      <a:pt x="57" y="71"/>
                    </a:lnTo>
                    <a:lnTo>
                      <a:pt x="57" y="37"/>
                    </a:lnTo>
                    <a:lnTo>
                      <a:pt x="57" y="0"/>
                    </a:lnTo>
                    <a:lnTo>
                      <a:pt x="57" y="37"/>
                    </a:lnTo>
                    <a:lnTo>
                      <a:pt x="57" y="71"/>
                    </a:lnTo>
                    <a:lnTo>
                      <a:pt x="57" y="108"/>
                    </a:lnTo>
                    <a:lnTo>
                      <a:pt x="57" y="142"/>
                    </a:lnTo>
                    <a:lnTo>
                      <a:pt x="57" y="179"/>
                    </a:lnTo>
                    <a:lnTo>
                      <a:pt x="57" y="213"/>
                    </a:lnTo>
                    <a:lnTo>
                      <a:pt x="77" y="249"/>
                    </a:lnTo>
                    <a:lnTo>
                      <a:pt x="77" y="283"/>
                    </a:lnTo>
                    <a:lnTo>
                      <a:pt x="77" y="320"/>
                    </a:lnTo>
                    <a:lnTo>
                      <a:pt x="96" y="374"/>
                    </a:lnTo>
                    <a:lnTo>
                      <a:pt x="118" y="408"/>
                    </a:lnTo>
                    <a:lnTo>
                      <a:pt x="137" y="445"/>
                    </a:lnTo>
                    <a:lnTo>
                      <a:pt x="156" y="479"/>
                    </a:lnTo>
                    <a:lnTo>
                      <a:pt x="156" y="515"/>
                    </a:lnTo>
                    <a:lnTo>
                      <a:pt x="156" y="549"/>
                    </a:lnTo>
                    <a:lnTo>
                      <a:pt x="156" y="603"/>
                    </a:lnTo>
                    <a:lnTo>
                      <a:pt x="175" y="637"/>
                    </a:lnTo>
                    <a:lnTo>
                      <a:pt x="175" y="674"/>
                    </a:lnTo>
                    <a:lnTo>
                      <a:pt x="175" y="708"/>
                    </a:lnTo>
                    <a:lnTo>
                      <a:pt x="175" y="744"/>
                    </a:lnTo>
                    <a:lnTo>
                      <a:pt x="175" y="778"/>
                    </a:lnTo>
                    <a:lnTo>
                      <a:pt x="194" y="815"/>
                    </a:lnTo>
                    <a:lnTo>
                      <a:pt x="217" y="869"/>
                    </a:lnTo>
                    <a:lnTo>
                      <a:pt x="233" y="920"/>
                    </a:lnTo>
                    <a:lnTo>
                      <a:pt x="233" y="957"/>
                    </a:lnTo>
                    <a:lnTo>
                      <a:pt x="255" y="991"/>
                    </a:lnTo>
                    <a:lnTo>
                      <a:pt x="274" y="1027"/>
                    </a:lnTo>
                    <a:lnTo>
                      <a:pt x="312" y="1061"/>
                    </a:lnTo>
                    <a:lnTo>
                      <a:pt x="312" y="1098"/>
                    </a:lnTo>
                    <a:lnTo>
                      <a:pt x="312" y="1132"/>
                    </a:lnTo>
                    <a:lnTo>
                      <a:pt x="312" y="1169"/>
                    </a:lnTo>
                    <a:lnTo>
                      <a:pt x="331" y="1203"/>
                    </a:lnTo>
                    <a:lnTo>
                      <a:pt x="331" y="1240"/>
                    </a:lnTo>
                    <a:lnTo>
                      <a:pt x="331" y="1274"/>
                    </a:lnTo>
                    <a:lnTo>
                      <a:pt x="350" y="1310"/>
                    </a:lnTo>
                    <a:lnTo>
                      <a:pt x="350" y="1344"/>
                    </a:lnTo>
                    <a:lnTo>
                      <a:pt x="373" y="1381"/>
                    </a:lnTo>
                    <a:lnTo>
                      <a:pt x="392" y="1435"/>
                    </a:lnTo>
                    <a:lnTo>
                      <a:pt x="392" y="1469"/>
                    </a:lnTo>
                    <a:lnTo>
                      <a:pt x="392" y="1506"/>
                    </a:lnTo>
                    <a:lnTo>
                      <a:pt x="411" y="1681"/>
                    </a:lnTo>
                    <a:close/>
                  </a:path>
                </a:pathLst>
              </a:custGeom>
              <a:solidFill>
                <a:srgbClr val="663300"/>
              </a:solidFill>
              <a:ln w="39688">
                <a:solidFill>
                  <a:srgbClr val="996600"/>
                </a:solidFill>
                <a:prstDash val="solid"/>
                <a:round/>
                <a:headEnd/>
                <a:tailEnd/>
              </a:ln>
            </p:spPr>
            <p:txBody>
              <a:bodyPr/>
              <a:lstStyle/>
              <a:p>
                <a:endParaRPr lang="sv-SE"/>
              </a:p>
            </p:txBody>
          </p:sp>
          <p:sp>
            <p:nvSpPr>
              <p:cNvPr id="4151" name="Freeform 70"/>
              <p:cNvSpPr>
                <a:spLocks/>
              </p:cNvSpPr>
              <p:nvPr/>
            </p:nvSpPr>
            <p:spPr bwMode="auto">
              <a:xfrm rot="-5272826">
                <a:off x="1383" y="3841"/>
                <a:ext cx="233" cy="1998"/>
              </a:xfrm>
              <a:custGeom>
                <a:avLst/>
                <a:gdLst>
                  <a:gd name="T0" fmla="*/ 118 w 233"/>
                  <a:gd name="T1" fmla="*/ 1565 h 1998"/>
                  <a:gd name="T2" fmla="*/ 118 w 233"/>
                  <a:gd name="T3" fmla="*/ 1494 h 1998"/>
                  <a:gd name="T4" fmla="*/ 96 w 233"/>
                  <a:gd name="T5" fmla="*/ 1432 h 1998"/>
                  <a:gd name="T6" fmla="*/ 86 w 233"/>
                  <a:gd name="T7" fmla="*/ 1373 h 1998"/>
                  <a:gd name="T8" fmla="*/ 48 w 233"/>
                  <a:gd name="T9" fmla="*/ 1319 h 1998"/>
                  <a:gd name="T10" fmla="*/ 19 w 233"/>
                  <a:gd name="T11" fmla="*/ 1265 h 1998"/>
                  <a:gd name="T12" fmla="*/ 0 w 233"/>
                  <a:gd name="T13" fmla="*/ 1160 h 1998"/>
                  <a:gd name="T14" fmla="*/ 19 w 233"/>
                  <a:gd name="T15" fmla="*/ 1090 h 1998"/>
                  <a:gd name="T16" fmla="*/ 38 w 233"/>
                  <a:gd name="T17" fmla="*/ 991 h 1998"/>
                  <a:gd name="T18" fmla="*/ 86 w 233"/>
                  <a:gd name="T19" fmla="*/ 911 h 1998"/>
                  <a:gd name="T20" fmla="*/ 118 w 233"/>
                  <a:gd name="T21" fmla="*/ 841 h 1998"/>
                  <a:gd name="T22" fmla="*/ 128 w 233"/>
                  <a:gd name="T23" fmla="*/ 753 h 1998"/>
                  <a:gd name="T24" fmla="*/ 128 w 233"/>
                  <a:gd name="T25" fmla="*/ 691 h 1998"/>
                  <a:gd name="T26" fmla="*/ 128 w 233"/>
                  <a:gd name="T27" fmla="*/ 594 h 1998"/>
                  <a:gd name="T28" fmla="*/ 128 w 233"/>
                  <a:gd name="T29" fmla="*/ 504 h 1998"/>
                  <a:gd name="T30" fmla="*/ 128 w 233"/>
                  <a:gd name="T31" fmla="*/ 416 h 1998"/>
                  <a:gd name="T32" fmla="*/ 137 w 233"/>
                  <a:gd name="T33" fmla="*/ 312 h 1998"/>
                  <a:gd name="T34" fmla="*/ 156 w 233"/>
                  <a:gd name="T35" fmla="*/ 159 h 1998"/>
                  <a:gd name="T36" fmla="*/ 156 w 233"/>
                  <a:gd name="T37" fmla="*/ 88 h 1998"/>
                  <a:gd name="T38" fmla="*/ 185 w 233"/>
                  <a:gd name="T39" fmla="*/ 37 h 1998"/>
                  <a:gd name="T40" fmla="*/ 194 w 233"/>
                  <a:gd name="T41" fmla="*/ 17 h 1998"/>
                  <a:gd name="T42" fmla="*/ 223 w 233"/>
                  <a:gd name="T43" fmla="*/ 88 h 1998"/>
                  <a:gd name="T44" fmla="*/ 233 w 233"/>
                  <a:gd name="T45" fmla="*/ 159 h 1998"/>
                  <a:gd name="T46" fmla="*/ 233 w 233"/>
                  <a:gd name="T47" fmla="*/ 230 h 1998"/>
                  <a:gd name="T48" fmla="*/ 233 w 233"/>
                  <a:gd name="T49" fmla="*/ 320 h 1998"/>
                  <a:gd name="T50" fmla="*/ 204 w 233"/>
                  <a:gd name="T51" fmla="*/ 408 h 1998"/>
                  <a:gd name="T52" fmla="*/ 194 w 233"/>
                  <a:gd name="T53" fmla="*/ 495 h 1998"/>
                  <a:gd name="T54" fmla="*/ 185 w 233"/>
                  <a:gd name="T55" fmla="*/ 645 h 1998"/>
                  <a:gd name="T56" fmla="*/ 194 w 233"/>
                  <a:gd name="T57" fmla="*/ 795 h 1998"/>
                  <a:gd name="T58" fmla="*/ 204 w 233"/>
                  <a:gd name="T59" fmla="*/ 974 h 1998"/>
                  <a:gd name="T60" fmla="*/ 204 w 233"/>
                  <a:gd name="T61" fmla="*/ 1053 h 1998"/>
                  <a:gd name="T62" fmla="*/ 204 w 233"/>
                  <a:gd name="T63" fmla="*/ 1141 h 1998"/>
                  <a:gd name="T64" fmla="*/ 217 w 233"/>
                  <a:gd name="T65" fmla="*/ 1194 h 1998"/>
                  <a:gd name="T66" fmla="*/ 223 w 233"/>
                  <a:gd name="T67" fmla="*/ 1265 h 1998"/>
                  <a:gd name="T68" fmla="*/ 233 w 233"/>
                  <a:gd name="T69" fmla="*/ 1336 h 1998"/>
                  <a:gd name="T70" fmla="*/ 233 w 233"/>
                  <a:gd name="T71" fmla="*/ 1398 h 1998"/>
                  <a:gd name="T72" fmla="*/ 233 w 233"/>
                  <a:gd name="T73" fmla="*/ 1477 h 1998"/>
                  <a:gd name="T74" fmla="*/ 233 w 233"/>
                  <a:gd name="T75" fmla="*/ 1557 h 1998"/>
                  <a:gd name="T76" fmla="*/ 204 w 233"/>
                  <a:gd name="T77" fmla="*/ 1610 h 1998"/>
                  <a:gd name="T78" fmla="*/ 185 w 233"/>
                  <a:gd name="T79" fmla="*/ 1664 h 1998"/>
                  <a:gd name="T80" fmla="*/ 166 w 233"/>
                  <a:gd name="T81" fmla="*/ 1715 h 1998"/>
                  <a:gd name="T82" fmla="*/ 156 w 233"/>
                  <a:gd name="T83" fmla="*/ 1777 h 1998"/>
                  <a:gd name="T84" fmla="*/ 137 w 233"/>
                  <a:gd name="T85" fmla="*/ 1839 h 1998"/>
                  <a:gd name="T86" fmla="*/ 118 w 233"/>
                  <a:gd name="T87" fmla="*/ 1893 h 1998"/>
                  <a:gd name="T88" fmla="*/ 105 w 233"/>
                  <a:gd name="T89" fmla="*/ 1947 h 1998"/>
                  <a:gd name="T90" fmla="*/ 105 w 233"/>
                  <a:gd name="T91" fmla="*/ 1998 h 1998"/>
                  <a:gd name="T92" fmla="*/ 96 w 233"/>
                  <a:gd name="T93" fmla="*/ 1947 h 1998"/>
                  <a:gd name="T94" fmla="*/ 96 w 233"/>
                  <a:gd name="T95" fmla="*/ 1893 h 1998"/>
                  <a:gd name="T96" fmla="*/ 96 w 233"/>
                  <a:gd name="T97" fmla="*/ 1839 h 1998"/>
                  <a:gd name="T98" fmla="*/ 105 w 233"/>
                  <a:gd name="T99" fmla="*/ 1786 h 1998"/>
                  <a:gd name="T100" fmla="*/ 118 w 233"/>
                  <a:gd name="T101" fmla="*/ 1735 h 1998"/>
                  <a:gd name="T102" fmla="*/ 96 w 233"/>
                  <a:gd name="T103" fmla="*/ 1698 h 19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3" h="1998">
                    <a:moveTo>
                      <a:pt x="96" y="1698"/>
                    </a:moveTo>
                    <a:lnTo>
                      <a:pt x="118" y="1585"/>
                    </a:lnTo>
                    <a:lnTo>
                      <a:pt x="118" y="1565"/>
                    </a:lnTo>
                    <a:lnTo>
                      <a:pt x="118" y="1548"/>
                    </a:lnTo>
                    <a:lnTo>
                      <a:pt x="118" y="1514"/>
                    </a:lnTo>
                    <a:lnTo>
                      <a:pt x="118" y="1494"/>
                    </a:lnTo>
                    <a:lnTo>
                      <a:pt x="105" y="1477"/>
                    </a:lnTo>
                    <a:lnTo>
                      <a:pt x="105" y="1460"/>
                    </a:lnTo>
                    <a:lnTo>
                      <a:pt x="96" y="1432"/>
                    </a:lnTo>
                    <a:lnTo>
                      <a:pt x="96" y="1415"/>
                    </a:lnTo>
                    <a:lnTo>
                      <a:pt x="86" y="1398"/>
                    </a:lnTo>
                    <a:lnTo>
                      <a:pt x="86" y="1373"/>
                    </a:lnTo>
                    <a:lnTo>
                      <a:pt x="77" y="1353"/>
                    </a:lnTo>
                    <a:lnTo>
                      <a:pt x="67" y="1336"/>
                    </a:lnTo>
                    <a:lnTo>
                      <a:pt x="48" y="1319"/>
                    </a:lnTo>
                    <a:lnTo>
                      <a:pt x="38" y="1302"/>
                    </a:lnTo>
                    <a:lnTo>
                      <a:pt x="29" y="1282"/>
                    </a:lnTo>
                    <a:lnTo>
                      <a:pt x="19" y="1265"/>
                    </a:lnTo>
                    <a:lnTo>
                      <a:pt x="10" y="1240"/>
                    </a:lnTo>
                    <a:lnTo>
                      <a:pt x="0" y="1203"/>
                    </a:lnTo>
                    <a:lnTo>
                      <a:pt x="0" y="1160"/>
                    </a:lnTo>
                    <a:lnTo>
                      <a:pt x="10" y="1141"/>
                    </a:lnTo>
                    <a:lnTo>
                      <a:pt x="10" y="1115"/>
                    </a:lnTo>
                    <a:lnTo>
                      <a:pt x="19" y="1090"/>
                    </a:lnTo>
                    <a:lnTo>
                      <a:pt x="29" y="1061"/>
                    </a:lnTo>
                    <a:lnTo>
                      <a:pt x="38" y="1027"/>
                    </a:lnTo>
                    <a:lnTo>
                      <a:pt x="38" y="991"/>
                    </a:lnTo>
                    <a:lnTo>
                      <a:pt x="58" y="965"/>
                    </a:lnTo>
                    <a:lnTo>
                      <a:pt x="77" y="928"/>
                    </a:lnTo>
                    <a:lnTo>
                      <a:pt x="86" y="911"/>
                    </a:lnTo>
                    <a:lnTo>
                      <a:pt x="96" y="877"/>
                    </a:lnTo>
                    <a:lnTo>
                      <a:pt x="105" y="858"/>
                    </a:lnTo>
                    <a:lnTo>
                      <a:pt x="118" y="841"/>
                    </a:lnTo>
                    <a:lnTo>
                      <a:pt x="118" y="807"/>
                    </a:lnTo>
                    <a:lnTo>
                      <a:pt x="118" y="778"/>
                    </a:lnTo>
                    <a:lnTo>
                      <a:pt x="128" y="753"/>
                    </a:lnTo>
                    <a:lnTo>
                      <a:pt x="128" y="736"/>
                    </a:lnTo>
                    <a:lnTo>
                      <a:pt x="128" y="716"/>
                    </a:lnTo>
                    <a:lnTo>
                      <a:pt x="128" y="691"/>
                    </a:lnTo>
                    <a:lnTo>
                      <a:pt x="128" y="665"/>
                    </a:lnTo>
                    <a:lnTo>
                      <a:pt x="128" y="628"/>
                    </a:lnTo>
                    <a:lnTo>
                      <a:pt x="128" y="594"/>
                    </a:lnTo>
                    <a:lnTo>
                      <a:pt x="128" y="558"/>
                    </a:lnTo>
                    <a:lnTo>
                      <a:pt x="128" y="532"/>
                    </a:lnTo>
                    <a:lnTo>
                      <a:pt x="128" y="504"/>
                    </a:lnTo>
                    <a:lnTo>
                      <a:pt x="128" y="470"/>
                    </a:lnTo>
                    <a:lnTo>
                      <a:pt x="128" y="442"/>
                    </a:lnTo>
                    <a:lnTo>
                      <a:pt x="128" y="416"/>
                    </a:lnTo>
                    <a:lnTo>
                      <a:pt x="128" y="382"/>
                    </a:lnTo>
                    <a:lnTo>
                      <a:pt x="137" y="346"/>
                    </a:lnTo>
                    <a:lnTo>
                      <a:pt x="137" y="312"/>
                    </a:lnTo>
                    <a:lnTo>
                      <a:pt x="147" y="275"/>
                    </a:lnTo>
                    <a:lnTo>
                      <a:pt x="156" y="187"/>
                    </a:lnTo>
                    <a:lnTo>
                      <a:pt x="156" y="159"/>
                    </a:lnTo>
                    <a:lnTo>
                      <a:pt x="156" y="142"/>
                    </a:lnTo>
                    <a:lnTo>
                      <a:pt x="156" y="125"/>
                    </a:lnTo>
                    <a:lnTo>
                      <a:pt x="156" y="88"/>
                    </a:lnTo>
                    <a:lnTo>
                      <a:pt x="166" y="71"/>
                    </a:lnTo>
                    <a:lnTo>
                      <a:pt x="166" y="54"/>
                    </a:lnTo>
                    <a:lnTo>
                      <a:pt x="185" y="37"/>
                    </a:lnTo>
                    <a:lnTo>
                      <a:pt x="194" y="17"/>
                    </a:lnTo>
                    <a:lnTo>
                      <a:pt x="194" y="0"/>
                    </a:lnTo>
                    <a:lnTo>
                      <a:pt x="194" y="17"/>
                    </a:lnTo>
                    <a:lnTo>
                      <a:pt x="204" y="37"/>
                    </a:lnTo>
                    <a:lnTo>
                      <a:pt x="217" y="63"/>
                    </a:lnTo>
                    <a:lnTo>
                      <a:pt x="223" y="88"/>
                    </a:lnTo>
                    <a:lnTo>
                      <a:pt x="233" y="125"/>
                    </a:lnTo>
                    <a:lnTo>
                      <a:pt x="233" y="142"/>
                    </a:lnTo>
                    <a:lnTo>
                      <a:pt x="233" y="159"/>
                    </a:lnTo>
                    <a:lnTo>
                      <a:pt x="233" y="179"/>
                    </a:lnTo>
                    <a:lnTo>
                      <a:pt x="233" y="204"/>
                    </a:lnTo>
                    <a:lnTo>
                      <a:pt x="233" y="230"/>
                    </a:lnTo>
                    <a:lnTo>
                      <a:pt x="233" y="266"/>
                    </a:lnTo>
                    <a:lnTo>
                      <a:pt x="233" y="283"/>
                    </a:lnTo>
                    <a:lnTo>
                      <a:pt x="233" y="320"/>
                    </a:lnTo>
                    <a:lnTo>
                      <a:pt x="223" y="337"/>
                    </a:lnTo>
                    <a:lnTo>
                      <a:pt x="217" y="371"/>
                    </a:lnTo>
                    <a:lnTo>
                      <a:pt x="204" y="408"/>
                    </a:lnTo>
                    <a:lnTo>
                      <a:pt x="194" y="442"/>
                    </a:lnTo>
                    <a:lnTo>
                      <a:pt x="194" y="462"/>
                    </a:lnTo>
                    <a:lnTo>
                      <a:pt x="194" y="495"/>
                    </a:lnTo>
                    <a:lnTo>
                      <a:pt x="185" y="524"/>
                    </a:lnTo>
                    <a:lnTo>
                      <a:pt x="185" y="611"/>
                    </a:lnTo>
                    <a:lnTo>
                      <a:pt x="185" y="645"/>
                    </a:lnTo>
                    <a:lnTo>
                      <a:pt x="175" y="674"/>
                    </a:lnTo>
                    <a:lnTo>
                      <a:pt x="185" y="708"/>
                    </a:lnTo>
                    <a:lnTo>
                      <a:pt x="194" y="795"/>
                    </a:lnTo>
                    <a:lnTo>
                      <a:pt x="194" y="832"/>
                    </a:lnTo>
                    <a:lnTo>
                      <a:pt x="204" y="866"/>
                    </a:lnTo>
                    <a:lnTo>
                      <a:pt x="204" y="974"/>
                    </a:lnTo>
                    <a:lnTo>
                      <a:pt x="204" y="991"/>
                    </a:lnTo>
                    <a:lnTo>
                      <a:pt x="204" y="1027"/>
                    </a:lnTo>
                    <a:lnTo>
                      <a:pt x="204" y="1053"/>
                    </a:lnTo>
                    <a:lnTo>
                      <a:pt x="204" y="1078"/>
                    </a:lnTo>
                    <a:lnTo>
                      <a:pt x="204" y="1115"/>
                    </a:lnTo>
                    <a:lnTo>
                      <a:pt x="204" y="1141"/>
                    </a:lnTo>
                    <a:lnTo>
                      <a:pt x="204" y="1160"/>
                    </a:lnTo>
                    <a:lnTo>
                      <a:pt x="204" y="1177"/>
                    </a:lnTo>
                    <a:lnTo>
                      <a:pt x="217" y="1194"/>
                    </a:lnTo>
                    <a:lnTo>
                      <a:pt x="217" y="1220"/>
                    </a:lnTo>
                    <a:lnTo>
                      <a:pt x="217" y="1248"/>
                    </a:lnTo>
                    <a:lnTo>
                      <a:pt x="223" y="1265"/>
                    </a:lnTo>
                    <a:lnTo>
                      <a:pt x="223" y="1291"/>
                    </a:lnTo>
                    <a:lnTo>
                      <a:pt x="233" y="1310"/>
                    </a:lnTo>
                    <a:lnTo>
                      <a:pt x="233" y="1336"/>
                    </a:lnTo>
                    <a:lnTo>
                      <a:pt x="233" y="1361"/>
                    </a:lnTo>
                    <a:lnTo>
                      <a:pt x="233" y="1381"/>
                    </a:lnTo>
                    <a:lnTo>
                      <a:pt x="233" y="1398"/>
                    </a:lnTo>
                    <a:lnTo>
                      <a:pt x="233" y="1415"/>
                    </a:lnTo>
                    <a:lnTo>
                      <a:pt x="233" y="1443"/>
                    </a:lnTo>
                    <a:lnTo>
                      <a:pt x="233" y="1477"/>
                    </a:lnTo>
                    <a:lnTo>
                      <a:pt x="233" y="1503"/>
                    </a:lnTo>
                    <a:lnTo>
                      <a:pt x="233" y="1531"/>
                    </a:lnTo>
                    <a:lnTo>
                      <a:pt x="233" y="1557"/>
                    </a:lnTo>
                    <a:lnTo>
                      <a:pt x="223" y="1573"/>
                    </a:lnTo>
                    <a:lnTo>
                      <a:pt x="217" y="1593"/>
                    </a:lnTo>
                    <a:lnTo>
                      <a:pt x="204" y="1610"/>
                    </a:lnTo>
                    <a:lnTo>
                      <a:pt x="194" y="1627"/>
                    </a:lnTo>
                    <a:lnTo>
                      <a:pt x="194" y="1644"/>
                    </a:lnTo>
                    <a:lnTo>
                      <a:pt x="185" y="1664"/>
                    </a:lnTo>
                    <a:lnTo>
                      <a:pt x="185" y="1681"/>
                    </a:lnTo>
                    <a:lnTo>
                      <a:pt x="175" y="1698"/>
                    </a:lnTo>
                    <a:lnTo>
                      <a:pt x="166" y="1715"/>
                    </a:lnTo>
                    <a:lnTo>
                      <a:pt x="156" y="1743"/>
                    </a:lnTo>
                    <a:lnTo>
                      <a:pt x="156" y="1760"/>
                    </a:lnTo>
                    <a:lnTo>
                      <a:pt x="156" y="1777"/>
                    </a:lnTo>
                    <a:lnTo>
                      <a:pt x="147" y="1805"/>
                    </a:lnTo>
                    <a:lnTo>
                      <a:pt x="147" y="1822"/>
                    </a:lnTo>
                    <a:lnTo>
                      <a:pt x="137" y="1839"/>
                    </a:lnTo>
                    <a:lnTo>
                      <a:pt x="128" y="1856"/>
                    </a:lnTo>
                    <a:lnTo>
                      <a:pt x="128" y="1876"/>
                    </a:lnTo>
                    <a:lnTo>
                      <a:pt x="118" y="1893"/>
                    </a:lnTo>
                    <a:lnTo>
                      <a:pt x="118" y="1910"/>
                    </a:lnTo>
                    <a:lnTo>
                      <a:pt x="118" y="1927"/>
                    </a:lnTo>
                    <a:lnTo>
                      <a:pt x="105" y="1947"/>
                    </a:lnTo>
                    <a:lnTo>
                      <a:pt x="105" y="1964"/>
                    </a:lnTo>
                    <a:lnTo>
                      <a:pt x="96" y="1981"/>
                    </a:lnTo>
                    <a:lnTo>
                      <a:pt x="105" y="1998"/>
                    </a:lnTo>
                    <a:lnTo>
                      <a:pt x="105" y="1981"/>
                    </a:lnTo>
                    <a:lnTo>
                      <a:pt x="105" y="1964"/>
                    </a:lnTo>
                    <a:lnTo>
                      <a:pt x="96" y="1947"/>
                    </a:lnTo>
                    <a:lnTo>
                      <a:pt x="96" y="1927"/>
                    </a:lnTo>
                    <a:lnTo>
                      <a:pt x="96" y="1910"/>
                    </a:lnTo>
                    <a:lnTo>
                      <a:pt x="96" y="1893"/>
                    </a:lnTo>
                    <a:lnTo>
                      <a:pt x="96" y="1876"/>
                    </a:lnTo>
                    <a:lnTo>
                      <a:pt x="96" y="1856"/>
                    </a:lnTo>
                    <a:lnTo>
                      <a:pt x="96" y="1839"/>
                    </a:lnTo>
                    <a:lnTo>
                      <a:pt x="96" y="1822"/>
                    </a:lnTo>
                    <a:lnTo>
                      <a:pt x="105" y="1805"/>
                    </a:lnTo>
                    <a:lnTo>
                      <a:pt x="105" y="1786"/>
                    </a:lnTo>
                    <a:lnTo>
                      <a:pt x="105" y="1769"/>
                    </a:lnTo>
                    <a:lnTo>
                      <a:pt x="105" y="1752"/>
                    </a:lnTo>
                    <a:lnTo>
                      <a:pt x="118" y="1735"/>
                    </a:lnTo>
                    <a:lnTo>
                      <a:pt x="118" y="1715"/>
                    </a:lnTo>
                    <a:lnTo>
                      <a:pt x="105" y="1698"/>
                    </a:lnTo>
                    <a:lnTo>
                      <a:pt x="96" y="1698"/>
                    </a:lnTo>
                    <a:close/>
                  </a:path>
                </a:pathLst>
              </a:custGeom>
              <a:solidFill>
                <a:srgbClr val="663300"/>
              </a:solidFill>
              <a:ln w="39688">
                <a:solidFill>
                  <a:srgbClr val="996600"/>
                </a:solidFill>
                <a:prstDash val="solid"/>
                <a:round/>
                <a:headEnd/>
                <a:tailEnd/>
              </a:ln>
            </p:spPr>
            <p:txBody>
              <a:bodyPr/>
              <a:lstStyle/>
              <a:p>
                <a:endParaRPr lang="sv-SE"/>
              </a:p>
            </p:txBody>
          </p:sp>
        </p:grpSp>
        <p:grpSp>
          <p:nvGrpSpPr>
            <p:cNvPr id="4141" name="Group 71"/>
            <p:cNvGrpSpPr>
              <a:grpSpLocks/>
            </p:cNvGrpSpPr>
            <p:nvPr/>
          </p:nvGrpSpPr>
          <p:grpSpPr bwMode="auto">
            <a:xfrm>
              <a:off x="3853" y="6129"/>
              <a:ext cx="1629" cy="559"/>
              <a:chOff x="501" y="4497"/>
              <a:chExt cx="4109" cy="679"/>
            </a:xfrm>
          </p:grpSpPr>
          <p:sp>
            <p:nvSpPr>
              <p:cNvPr id="4142" name="Line 72"/>
              <p:cNvSpPr>
                <a:spLocks noChangeShapeType="1"/>
              </p:cNvSpPr>
              <p:nvPr/>
            </p:nvSpPr>
            <p:spPr bwMode="auto">
              <a:xfrm rot="-5639271">
                <a:off x="3690" y="4010"/>
                <a:ext cx="1" cy="1839"/>
              </a:xfrm>
              <a:prstGeom prst="line">
                <a:avLst/>
              </a:prstGeom>
              <a:noFill/>
              <a:ln w="80963">
                <a:solidFill>
                  <a:srgbClr val="9966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43" name="Freeform 73"/>
              <p:cNvSpPr>
                <a:spLocks/>
              </p:cNvSpPr>
              <p:nvPr/>
            </p:nvSpPr>
            <p:spPr bwMode="auto">
              <a:xfrm rot="4435589">
                <a:off x="2650" y="3879"/>
                <a:ext cx="550" cy="1785"/>
              </a:xfrm>
              <a:custGeom>
                <a:avLst/>
                <a:gdLst>
                  <a:gd name="T0" fmla="*/ 0 w 550"/>
                  <a:gd name="T1" fmla="*/ 1751 h 1785"/>
                  <a:gd name="T2" fmla="*/ 0 w 550"/>
                  <a:gd name="T3" fmla="*/ 1681 h 1785"/>
                  <a:gd name="T4" fmla="*/ 38 w 550"/>
                  <a:gd name="T5" fmla="*/ 1593 h 1785"/>
                  <a:gd name="T6" fmla="*/ 118 w 550"/>
                  <a:gd name="T7" fmla="*/ 1522 h 1785"/>
                  <a:gd name="T8" fmla="*/ 175 w 550"/>
                  <a:gd name="T9" fmla="*/ 1468 h 1785"/>
                  <a:gd name="T10" fmla="*/ 273 w 550"/>
                  <a:gd name="T11" fmla="*/ 1381 h 1785"/>
                  <a:gd name="T12" fmla="*/ 334 w 550"/>
                  <a:gd name="T13" fmla="*/ 1310 h 1785"/>
                  <a:gd name="T14" fmla="*/ 372 w 550"/>
                  <a:gd name="T15" fmla="*/ 1239 h 1785"/>
                  <a:gd name="T16" fmla="*/ 391 w 550"/>
                  <a:gd name="T17" fmla="*/ 1168 h 1785"/>
                  <a:gd name="T18" fmla="*/ 391 w 550"/>
                  <a:gd name="T19" fmla="*/ 1098 h 1785"/>
                  <a:gd name="T20" fmla="*/ 391 w 550"/>
                  <a:gd name="T21" fmla="*/ 1027 h 1785"/>
                  <a:gd name="T22" fmla="*/ 391 w 550"/>
                  <a:gd name="T23" fmla="*/ 956 h 1785"/>
                  <a:gd name="T24" fmla="*/ 391 w 550"/>
                  <a:gd name="T25" fmla="*/ 886 h 1785"/>
                  <a:gd name="T26" fmla="*/ 414 w 550"/>
                  <a:gd name="T27" fmla="*/ 815 h 1785"/>
                  <a:gd name="T28" fmla="*/ 429 w 550"/>
                  <a:gd name="T29" fmla="*/ 744 h 1785"/>
                  <a:gd name="T30" fmla="*/ 452 w 550"/>
                  <a:gd name="T31" fmla="*/ 637 h 1785"/>
                  <a:gd name="T32" fmla="*/ 490 w 550"/>
                  <a:gd name="T33" fmla="*/ 566 h 1785"/>
                  <a:gd name="T34" fmla="*/ 490 w 550"/>
                  <a:gd name="T35" fmla="*/ 495 h 1785"/>
                  <a:gd name="T36" fmla="*/ 509 w 550"/>
                  <a:gd name="T37" fmla="*/ 424 h 1785"/>
                  <a:gd name="T38" fmla="*/ 509 w 550"/>
                  <a:gd name="T39" fmla="*/ 337 h 1785"/>
                  <a:gd name="T40" fmla="*/ 528 w 550"/>
                  <a:gd name="T41" fmla="*/ 249 h 1785"/>
                  <a:gd name="T42" fmla="*/ 528 w 550"/>
                  <a:gd name="T43" fmla="*/ 178 h 1785"/>
                  <a:gd name="T44" fmla="*/ 550 w 550"/>
                  <a:gd name="T45" fmla="*/ 107 h 1785"/>
                  <a:gd name="T46" fmla="*/ 528 w 550"/>
                  <a:gd name="T47" fmla="*/ 37 h 1785"/>
                  <a:gd name="T48" fmla="*/ 471 w 550"/>
                  <a:gd name="T49" fmla="*/ 37 h 1785"/>
                  <a:gd name="T50" fmla="*/ 429 w 550"/>
                  <a:gd name="T51" fmla="*/ 107 h 1785"/>
                  <a:gd name="T52" fmla="*/ 414 w 550"/>
                  <a:gd name="T53" fmla="*/ 212 h 1785"/>
                  <a:gd name="T54" fmla="*/ 391 w 550"/>
                  <a:gd name="T55" fmla="*/ 283 h 1785"/>
                  <a:gd name="T56" fmla="*/ 372 w 550"/>
                  <a:gd name="T57" fmla="*/ 354 h 1785"/>
                  <a:gd name="T58" fmla="*/ 353 w 550"/>
                  <a:gd name="T59" fmla="*/ 424 h 1785"/>
                  <a:gd name="T60" fmla="*/ 353 w 550"/>
                  <a:gd name="T61" fmla="*/ 495 h 1785"/>
                  <a:gd name="T62" fmla="*/ 334 w 550"/>
                  <a:gd name="T63" fmla="*/ 566 h 1785"/>
                  <a:gd name="T64" fmla="*/ 315 w 550"/>
                  <a:gd name="T65" fmla="*/ 637 h 1785"/>
                  <a:gd name="T66" fmla="*/ 296 w 550"/>
                  <a:gd name="T67" fmla="*/ 707 h 1785"/>
                  <a:gd name="T68" fmla="*/ 273 w 550"/>
                  <a:gd name="T69" fmla="*/ 795 h 1785"/>
                  <a:gd name="T70" fmla="*/ 273 w 550"/>
                  <a:gd name="T71" fmla="*/ 903 h 1785"/>
                  <a:gd name="T72" fmla="*/ 273 w 550"/>
                  <a:gd name="T73" fmla="*/ 990 h 1785"/>
                  <a:gd name="T74" fmla="*/ 273 w 550"/>
                  <a:gd name="T75" fmla="*/ 1061 h 1785"/>
                  <a:gd name="T76" fmla="*/ 216 w 550"/>
                  <a:gd name="T77" fmla="*/ 1132 h 1785"/>
                  <a:gd name="T78" fmla="*/ 197 w 550"/>
                  <a:gd name="T79" fmla="*/ 1202 h 1785"/>
                  <a:gd name="T80" fmla="*/ 137 w 550"/>
                  <a:gd name="T81" fmla="*/ 1273 h 1785"/>
                  <a:gd name="T82" fmla="*/ 118 w 550"/>
                  <a:gd name="T83" fmla="*/ 1344 h 1785"/>
                  <a:gd name="T84" fmla="*/ 79 w 550"/>
                  <a:gd name="T85" fmla="*/ 1398 h 1785"/>
                  <a:gd name="T86" fmla="*/ 57 w 550"/>
                  <a:gd name="T87" fmla="*/ 1468 h 1785"/>
                  <a:gd name="T88" fmla="*/ 38 w 550"/>
                  <a:gd name="T89" fmla="*/ 1556 h 1785"/>
                  <a:gd name="T90" fmla="*/ 0 w 550"/>
                  <a:gd name="T91" fmla="*/ 1785 h 1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0" h="1785">
                    <a:moveTo>
                      <a:pt x="0" y="1785"/>
                    </a:moveTo>
                    <a:lnTo>
                      <a:pt x="0" y="1751"/>
                    </a:lnTo>
                    <a:lnTo>
                      <a:pt x="0" y="1715"/>
                    </a:lnTo>
                    <a:lnTo>
                      <a:pt x="0" y="1681"/>
                    </a:lnTo>
                    <a:lnTo>
                      <a:pt x="38" y="1627"/>
                    </a:lnTo>
                    <a:lnTo>
                      <a:pt x="38" y="1593"/>
                    </a:lnTo>
                    <a:lnTo>
                      <a:pt x="79" y="1556"/>
                    </a:lnTo>
                    <a:lnTo>
                      <a:pt x="118" y="1522"/>
                    </a:lnTo>
                    <a:lnTo>
                      <a:pt x="137" y="1485"/>
                    </a:lnTo>
                    <a:lnTo>
                      <a:pt x="175" y="1468"/>
                    </a:lnTo>
                    <a:lnTo>
                      <a:pt x="216" y="1432"/>
                    </a:lnTo>
                    <a:lnTo>
                      <a:pt x="273" y="1381"/>
                    </a:lnTo>
                    <a:lnTo>
                      <a:pt x="296" y="1344"/>
                    </a:lnTo>
                    <a:lnTo>
                      <a:pt x="334" y="1310"/>
                    </a:lnTo>
                    <a:lnTo>
                      <a:pt x="353" y="1273"/>
                    </a:lnTo>
                    <a:lnTo>
                      <a:pt x="372" y="1239"/>
                    </a:lnTo>
                    <a:lnTo>
                      <a:pt x="391" y="1202"/>
                    </a:lnTo>
                    <a:lnTo>
                      <a:pt x="391" y="1168"/>
                    </a:lnTo>
                    <a:lnTo>
                      <a:pt x="391" y="1132"/>
                    </a:lnTo>
                    <a:lnTo>
                      <a:pt x="391" y="1098"/>
                    </a:lnTo>
                    <a:lnTo>
                      <a:pt x="391" y="1061"/>
                    </a:lnTo>
                    <a:lnTo>
                      <a:pt x="391" y="1027"/>
                    </a:lnTo>
                    <a:lnTo>
                      <a:pt x="391" y="990"/>
                    </a:lnTo>
                    <a:lnTo>
                      <a:pt x="391" y="956"/>
                    </a:lnTo>
                    <a:lnTo>
                      <a:pt x="391" y="920"/>
                    </a:lnTo>
                    <a:lnTo>
                      <a:pt x="391" y="886"/>
                    </a:lnTo>
                    <a:lnTo>
                      <a:pt x="414" y="849"/>
                    </a:lnTo>
                    <a:lnTo>
                      <a:pt x="414" y="815"/>
                    </a:lnTo>
                    <a:lnTo>
                      <a:pt x="429" y="778"/>
                    </a:lnTo>
                    <a:lnTo>
                      <a:pt x="429" y="744"/>
                    </a:lnTo>
                    <a:lnTo>
                      <a:pt x="429" y="690"/>
                    </a:lnTo>
                    <a:lnTo>
                      <a:pt x="452" y="637"/>
                    </a:lnTo>
                    <a:lnTo>
                      <a:pt x="471" y="603"/>
                    </a:lnTo>
                    <a:lnTo>
                      <a:pt x="490" y="566"/>
                    </a:lnTo>
                    <a:lnTo>
                      <a:pt x="490" y="532"/>
                    </a:lnTo>
                    <a:lnTo>
                      <a:pt x="490" y="495"/>
                    </a:lnTo>
                    <a:lnTo>
                      <a:pt x="509" y="461"/>
                    </a:lnTo>
                    <a:lnTo>
                      <a:pt x="509" y="424"/>
                    </a:lnTo>
                    <a:lnTo>
                      <a:pt x="509" y="371"/>
                    </a:lnTo>
                    <a:lnTo>
                      <a:pt x="509" y="337"/>
                    </a:lnTo>
                    <a:lnTo>
                      <a:pt x="528" y="283"/>
                    </a:lnTo>
                    <a:lnTo>
                      <a:pt x="528" y="249"/>
                    </a:lnTo>
                    <a:lnTo>
                      <a:pt x="528" y="212"/>
                    </a:lnTo>
                    <a:lnTo>
                      <a:pt x="528" y="178"/>
                    </a:lnTo>
                    <a:lnTo>
                      <a:pt x="550" y="141"/>
                    </a:lnTo>
                    <a:lnTo>
                      <a:pt x="550" y="107"/>
                    </a:lnTo>
                    <a:lnTo>
                      <a:pt x="550" y="71"/>
                    </a:lnTo>
                    <a:lnTo>
                      <a:pt x="528" y="37"/>
                    </a:lnTo>
                    <a:lnTo>
                      <a:pt x="509" y="0"/>
                    </a:lnTo>
                    <a:lnTo>
                      <a:pt x="471" y="37"/>
                    </a:lnTo>
                    <a:lnTo>
                      <a:pt x="452" y="71"/>
                    </a:lnTo>
                    <a:lnTo>
                      <a:pt x="429" y="107"/>
                    </a:lnTo>
                    <a:lnTo>
                      <a:pt x="429" y="158"/>
                    </a:lnTo>
                    <a:lnTo>
                      <a:pt x="414" y="212"/>
                    </a:lnTo>
                    <a:lnTo>
                      <a:pt x="391" y="249"/>
                    </a:lnTo>
                    <a:lnTo>
                      <a:pt x="391" y="283"/>
                    </a:lnTo>
                    <a:lnTo>
                      <a:pt x="372" y="320"/>
                    </a:lnTo>
                    <a:lnTo>
                      <a:pt x="372" y="354"/>
                    </a:lnTo>
                    <a:lnTo>
                      <a:pt x="353" y="390"/>
                    </a:lnTo>
                    <a:lnTo>
                      <a:pt x="353" y="424"/>
                    </a:lnTo>
                    <a:lnTo>
                      <a:pt x="353" y="461"/>
                    </a:lnTo>
                    <a:lnTo>
                      <a:pt x="353" y="495"/>
                    </a:lnTo>
                    <a:lnTo>
                      <a:pt x="353" y="532"/>
                    </a:lnTo>
                    <a:lnTo>
                      <a:pt x="334" y="566"/>
                    </a:lnTo>
                    <a:lnTo>
                      <a:pt x="334" y="603"/>
                    </a:lnTo>
                    <a:lnTo>
                      <a:pt x="315" y="637"/>
                    </a:lnTo>
                    <a:lnTo>
                      <a:pt x="315" y="673"/>
                    </a:lnTo>
                    <a:lnTo>
                      <a:pt x="296" y="707"/>
                    </a:lnTo>
                    <a:lnTo>
                      <a:pt x="296" y="744"/>
                    </a:lnTo>
                    <a:lnTo>
                      <a:pt x="273" y="795"/>
                    </a:lnTo>
                    <a:lnTo>
                      <a:pt x="273" y="866"/>
                    </a:lnTo>
                    <a:lnTo>
                      <a:pt x="273" y="903"/>
                    </a:lnTo>
                    <a:lnTo>
                      <a:pt x="273" y="956"/>
                    </a:lnTo>
                    <a:lnTo>
                      <a:pt x="273" y="990"/>
                    </a:lnTo>
                    <a:lnTo>
                      <a:pt x="273" y="1027"/>
                    </a:lnTo>
                    <a:lnTo>
                      <a:pt x="273" y="1061"/>
                    </a:lnTo>
                    <a:lnTo>
                      <a:pt x="254" y="1098"/>
                    </a:lnTo>
                    <a:lnTo>
                      <a:pt x="216" y="1132"/>
                    </a:lnTo>
                    <a:lnTo>
                      <a:pt x="216" y="1168"/>
                    </a:lnTo>
                    <a:lnTo>
                      <a:pt x="197" y="1202"/>
                    </a:lnTo>
                    <a:lnTo>
                      <a:pt x="175" y="1239"/>
                    </a:lnTo>
                    <a:lnTo>
                      <a:pt x="137" y="1273"/>
                    </a:lnTo>
                    <a:lnTo>
                      <a:pt x="137" y="1310"/>
                    </a:lnTo>
                    <a:lnTo>
                      <a:pt x="118" y="1344"/>
                    </a:lnTo>
                    <a:lnTo>
                      <a:pt x="118" y="1381"/>
                    </a:lnTo>
                    <a:lnTo>
                      <a:pt x="79" y="1398"/>
                    </a:lnTo>
                    <a:lnTo>
                      <a:pt x="79" y="1432"/>
                    </a:lnTo>
                    <a:lnTo>
                      <a:pt x="57" y="1468"/>
                    </a:lnTo>
                    <a:lnTo>
                      <a:pt x="38" y="1522"/>
                    </a:lnTo>
                    <a:lnTo>
                      <a:pt x="38" y="1556"/>
                    </a:lnTo>
                    <a:lnTo>
                      <a:pt x="38" y="1593"/>
                    </a:lnTo>
                    <a:lnTo>
                      <a:pt x="0" y="1785"/>
                    </a:lnTo>
                    <a:close/>
                  </a:path>
                </a:pathLst>
              </a:custGeom>
              <a:solidFill>
                <a:srgbClr val="663300"/>
              </a:solidFill>
              <a:ln w="39688">
                <a:solidFill>
                  <a:srgbClr val="996600"/>
                </a:solidFill>
                <a:prstDash val="solid"/>
                <a:round/>
                <a:headEnd/>
                <a:tailEnd/>
              </a:ln>
            </p:spPr>
            <p:txBody>
              <a:bodyPr/>
              <a:lstStyle/>
              <a:p>
                <a:endParaRPr lang="sv-SE"/>
              </a:p>
            </p:txBody>
          </p:sp>
          <p:sp>
            <p:nvSpPr>
              <p:cNvPr id="4144" name="Freeform 74"/>
              <p:cNvSpPr>
                <a:spLocks/>
              </p:cNvSpPr>
              <p:nvPr/>
            </p:nvSpPr>
            <p:spPr bwMode="auto">
              <a:xfrm rot="-4581493">
                <a:off x="3415" y="4413"/>
                <a:ext cx="394" cy="1131"/>
              </a:xfrm>
              <a:custGeom>
                <a:avLst/>
                <a:gdLst>
                  <a:gd name="T0" fmla="*/ 296 w 394"/>
                  <a:gd name="T1" fmla="*/ 1098 h 1131"/>
                  <a:gd name="T2" fmla="*/ 277 w 394"/>
                  <a:gd name="T3" fmla="*/ 1027 h 1131"/>
                  <a:gd name="T4" fmla="*/ 197 w 394"/>
                  <a:gd name="T5" fmla="*/ 956 h 1131"/>
                  <a:gd name="T6" fmla="*/ 98 w 394"/>
                  <a:gd name="T7" fmla="*/ 919 h 1131"/>
                  <a:gd name="T8" fmla="*/ 60 w 394"/>
                  <a:gd name="T9" fmla="*/ 849 h 1131"/>
                  <a:gd name="T10" fmla="*/ 0 w 394"/>
                  <a:gd name="T11" fmla="*/ 795 h 1131"/>
                  <a:gd name="T12" fmla="*/ 0 w 394"/>
                  <a:gd name="T13" fmla="*/ 707 h 1131"/>
                  <a:gd name="T14" fmla="*/ 0 w 394"/>
                  <a:gd name="T15" fmla="*/ 636 h 1131"/>
                  <a:gd name="T16" fmla="*/ 0 w 394"/>
                  <a:gd name="T17" fmla="*/ 566 h 1131"/>
                  <a:gd name="T18" fmla="*/ 0 w 394"/>
                  <a:gd name="T19" fmla="*/ 495 h 1131"/>
                  <a:gd name="T20" fmla="*/ 0 w 394"/>
                  <a:gd name="T21" fmla="*/ 424 h 1131"/>
                  <a:gd name="T22" fmla="*/ 0 w 394"/>
                  <a:gd name="T23" fmla="*/ 353 h 1131"/>
                  <a:gd name="T24" fmla="*/ 22 w 394"/>
                  <a:gd name="T25" fmla="*/ 283 h 1131"/>
                  <a:gd name="T26" fmla="*/ 22 w 394"/>
                  <a:gd name="T27" fmla="*/ 212 h 1131"/>
                  <a:gd name="T28" fmla="*/ 41 w 394"/>
                  <a:gd name="T29" fmla="*/ 141 h 1131"/>
                  <a:gd name="T30" fmla="*/ 79 w 394"/>
                  <a:gd name="T31" fmla="*/ 36 h 1131"/>
                  <a:gd name="T32" fmla="*/ 79 w 394"/>
                  <a:gd name="T33" fmla="*/ 36 h 1131"/>
                  <a:gd name="T34" fmla="*/ 79 w 394"/>
                  <a:gd name="T35" fmla="*/ 124 h 1131"/>
                  <a:gd name="T36" fmla="*/ 140 w 394"/>
                  <a:gd name="T37" fmla="*/ 212 h 1131"/>
                  <a:gd name="T38" fmla="*/ 159 w 394"/>
                  <a:gd name="T39" fmla="*/ 283 h 1131"/>
                  <a:gd name="T40" fmla="*/ 159 w 394"/>
                  <a:gd name="T41" fmla="*/ 353 h 1131"/>
                  <a:gd name="T42" fmla="*/ 178 w 394"/>
                  <a:gd name="T43" fmla="*/ 424 h 1131"/>
                  <a:gd name="T44" fmla="*/ 178 w 394"/>
                  <a:gd name="T45" fmla="*/ 495 h 1131"/>
                  <a:gd name="T46" fmla="*/ 178 w 394"/>
                  <a:gd name="T47" fmla="*/ 566 h 1131"/>
                  <a:gd name="T48" fmla="*/ 178 w 394"/>
                  <a:gd name="T49" fmla="*/ 636 h 1131"/>
                  <a:gd name="T50" fmla="*/ 216 w 394"/>
                  <a:gd name="T51" fmla="*/ 724 h 1131"/>
                  <a:gd name="T52" fmla="*/ 254 w 394"/>
                  <a:gd name="T53" fmla="*/ 795 h 1131"/>
                  <a:gd name="T54" fmla="*/ 315 w 394"/>
                  <a:gd name="T55" fmla="*/ 885 h 1131"/>
                  <a:gd name="T56" fmla="*/ 353 w 394"/>
                  <a:gd name="T57" fmla="*/ 956 h 1131"/>
                  <a:gd name="T58" fmla="*/ 394 w 394"/>
                  <a:gd name="T59" fmla="*/ 1027 h 1131"/>
                  <a:gd name="T60" fmla="*/ 394 w 394"/>
                  <a:gd name="T61" fmla="*/ 1098 h 1131"/>
                  <a:gd name="T62" fmla="*/ 353 w 394"/>
                  <a:gd name="T63" fmla="*/ 1131 h 1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1131">
                    <a:moveTo>
                      <a:pt x="353" y="1131"/>
                    </a:moveTo>
                    <a:lnTo>
                      <a:pt x="296" y="1098"/>
                    </a:lnTo>
                    <a:lnTo>
                      <a:pt x="296" y="1061"/>
                    </a:lnTo>
                    <a:lnTo>
                      <a:pt x="277" y="1027"/>
                    </a:lnTo>
                    <a:lnTo>
                      <a:pt x="238" y="990"/>
                    </a:lnTo>
                    <a:lnTo>
                      <a:pt x="197" y="956"/>
                    </a:lnTo>
                    <a:lnTo>
                      <a:pt x="159" y="936"/>
                    </a:lnTo>
                    <a:lnTo>
                      <a:pt x="98" y="919"/>
                    </a:lnTo>
                    <a:lnTo>
                      <a:pt x="79" y="885"/>
                    </a:lnTo>
                    <a:lnTo>
                      <a:pt x="60" y="849"/>
                    </a:lnTo>
                    <a:lnTo>
                      <a:pt x="22" y="832"/>
                    </a:lnTo>
                    <a:lnTo>
                      <a:pt x="0" y="795"/>
                    </a:lnTo>
                    <a:lnTo>
                      <a:pt x="0" y="744"/>
                    </a:lnTo>
                    <a:lnTo>
                      <a:pt x="0" y="707"/>
                    </a:lnTo>
                    <a:lnTo>
                      <a:pt x="0" y="673"/>
                    </a:lnTo>
                    <a:lnTo>
                      <a:pt x="0" y="636"/>
                    </a:lnTo>
                    <a:lnTo>
                      <a:pt x="0" y="602"/>
                    </a:lnTo>
                    <a:lnTo>
                      <a:pt x="0" y="566"/>
                    </a:lnTo>
                    <a:lnTo>
                      <a:pt x="0" y="532"/>
                    </a:lnTo>
                    <a:lnTo>
                      <a:pt x="0" y="495"/>
                    </a:lnTo>
                    <a:lnTo>
                      <a:pt x="0" y="461"/>
                    </a:lnTo>
                    <a:lnTo>
                      <a:pt x="0" y="424"/>
                    </a:lnTo>
                    <a:lnTo>
                      <a:pt x="0" y="390"/>
                    </a:lnTo>
                    <a:lnTo>
                      <a:pt x="0" y="353"/>
                    </a:lnTo>
                    <a:lnTo>
                      <a:pt x="22" y="319"/>
                    </a:lnTo>
                    <a:lnTo>
                      <a:pt x="22" y="283"/>
                    </a:lnTo>
                    <a:lnTo>
                      <a:pt x="22" y="249"/>
                    </a:lnTo>
                    <a:lnTo>
                      <a:pt x="22" y="212"/>
                    </a:lnTo>
                    <a:lnTo>
                      <a:pt x="41" y="178"/>
                    </a:lnTo>
                    <a:lnTo>
                      <a:pt x="41" y="141"/>
                    </a:lnTo>
                    <a:lnTo>
                      <a:pt x="60" y="87"/>
                    </a:lnTo>
                    <a:lnTo>
                      <a:pt x="79" y="36"/>
                    </a:lnTo>
                    <a:lnTo>
                      <a:pt x="79" y="0"/>
                    </a:lnTo>
                    <a:lnTo>
                      <a:pt x="79" y="36"/>
                    </a:lnTo>
                    <a:lnTo>
                      <a:pt x="79" y="87"/>
                    </a:lnTo>
                    <a:lnTo>
                      <a:pt x="79" y="124"/>
                    </a:lnTo>
                    <a:lnTo>
                      <a:pt x="98" y="158"/>
                    </a:lnTo>
                    <a:lnTo>
                      <a:pt x="140" y="212"/>
                    </a:lnTo>
                    <a:lnTo>
                      <a:pt x="159" y="249"/>
                    </a:lnTo>
                    <a:lnTo>
                      <a:pt x="159" y="283"/>
                    </a:lnTo>
                    <a:lnTo>
                      <a:pt x="159" y="319"/>
                    </a:lnTo>
                    <a:lnTo>
                      <a:pt x="159" y="353"/>
                    </a:lnTo>
                    <a:lnTo>
                      <a:pt x="159" y="390"/>
                    </a:lnTo>
                    <a:lnTo>
                      <a:pt x="178" y="424"/>
                    </a:lnTo>
                    <a:lnTo>
                      <a:pt x="178" y="461"/>
                    </a:lnTo>
                    <a:lnTo>
                      <a:pt x="178" y="495"/>
                    </a:lnTo>
                    <a:lnTo>
                      <a:pt x="178" y="532"/>
                    </a:lnTo>
                    <a:lnTo>
                      <a:pt x="178" y="566"/>
                    </a:lnTo>
                    <a:lnTo>
                      <a:pt x="178" y="602"/>
                    </a:lnTo>
                    <a:lnTo>
                      <a:pt x="178" y="636"/>
                    </a:lnTo>
                    <a:lnTo>
                      <a:pt x="197" y="690"/>
                    </a:lnTo>
                    <a:lnTo>
                      <a:pt x="216" y="724"/>
                    </a:lnTo>
                    <a:lnTo>
                      <a:pt x="238" y="761"/>
                    </a:lnTo>
                    <a:lnTo>
                      <a:pt x="254" y="795"/>
                    </a:lnTo>
                    <a:lnTo>
                      <a:pt x="296" y="849"/>
                    </a:lnTo>
                    <a:lnTo>
                      <a:pt x="315" y="885"/>
                    </a:lnTo>
                    <a:lnTo>
                      <a:pt x="315" y="919"/>
                    </a:lnTo>
                    <a:lnTo>
                      <a:pt x="353" y="956"/>
                    </a:lnTo>
                    <a:lnTo>
                      <a:pt x="375" y="990"/>
                    </a:lnTo>
                    <a:lnTo>
                      <a:pt x="394" y="1027"/>
                    </a:lnTo>
                    <a:lnTo>
                      <a:pt x="394" y="1061"/>
                    </a:lnTo>
                    <a:lnTo>
                      <a:pt x="394" y="1098"/>
                    </a:lnTo>
                    <a:lnTo>
                      <a:pt x="394" y="1131"/>
                    </a:lnTo>
                    <a:lnTo>
                      <a:pt x="353" y="1131"/>
                    </a:lnTo>
                    <a:close/>
                  </a:path>
                </a:pathLst>
              </a:custGeom>
              <a:solidFill>
                <a:srgbClr val="663300"/>
              </a:solidFill>
              <a:ln w="39688">
                <a:solidFill>
                  <a:srgbClr val="996600"/>
                </a:solidFill>
                <a:prstDash val="solid"/>
                <a:round/>
                <a:headEnd/>
                <a:tailEnd/>
              </a:ln>
            </p:spPr>
            <p:txBody>
              <a:bodyPr/>
              <a:lstStyle/>
              <a:p>
                <a:endParaRPr lang="sv-SE"/>
              </a:p>
            </p:txBody>
          </p:sp>
          <p:sp>
            <p:nvSpPr>
              <p:cNvPr id="4145" name="Freeform 75"/>
              <p:cNvSpPr>
                <a:spLocks/>
              </p:cNvSpPr>
              <p:nvPr/>
            </p:nvSpPr>
            <p:spPr bwMode="auto">
              <a:xfrm rot="-4578164">
                <a:off x="1818" y="4120"/>
                <a:ext cx="411" cy="1681"/>
              </a:xfrm>
              <a:custGeom>
                <a:avLst/>
                <a:gdLst>
                  <a:gd name="T0" fmla="*/ 392 w 411"/>
                  <a:gd name="T1" fmla="*/ 1610 h 1681"/>
                  <a:gd name="T2" fmla="*/ 392 w 411"/>
                  <a:gd name="T3" fmla="*/ 1540 h 1681"/>
                  <a:gd name="T4" fmla="*/ 331 w 411"/>
                  <a:gd name="T5" fmla="*/ 1486 h 1681"/>
                  <a:gd name="T6" fmla="*/ 312 w 411"/>
                  <a:gd name="T7" fmla="*/ 1415 h 1681"/>
                  <a:gd name="T8" fmla="*/ 233 w 411"/>
                  <a:gd name="T9" fmla="*/ 1344 h 1681"/>
                  <a:gd name="T10" fmla="*/ 194 w 411"/>
                  <a:gd name="T11" fmla="*/ 1274 h 1681"/>
                  <a:gd name="T12" fmla="*/ 137 w 411"/>
                  <a:gd name="T13" fmla="*/ 1203 h 1681"/>
                  <a:gd name="T14" fmla="*/ 77 w 411"/>
                  <a:gd name="T15" fmla="*/ 1132 h 1681"/>
                  <a:gd name="T16" fmla="*/ 77 w 411"/>
                  <a:gd name="T17" fmla="*/ 1061 h 1681"/>
                  <a:gd name="T18" fmla="*/ 57 w 411"/>
                  <a:gd name="T19" fmla="*/ 991 h 1681"/>
                  <a:gd name="T20" fmla="*/ 57 w 411"/>
                  <a:gd name="T21" fmla="*/ 920 h 1681"/>
                  <a:gd name="T22" fmla="*/ 38 w 411"/>
                  <a:gd name="T23" fmla="*/ 849 h 1681"/>
                  <a:gd name="T24" fmla="*/ 19 w 411"/>
                  <a:gd name="T25" fmla="*/ 778 h 1681"/>
                  <a:gd name="T26" fmla="*/ 19 w 411"/>
                  <a:gd name="T27" fmla="*/ 708 h 1681"/>
                  <a:gd name="T28" fmla="*/ 0 w 411"/>
                  <a:gd name="T29" fmla="*/ 637 h 1681"/>
                  <a:gd name="T30" fmla="*/ 0 w 411"/>
                  <a:gd name="T31" fmla="*/ 566 h 1681"/>
                  <a:gd name="T32" fmla="*/ 19 w 411"/>
                  <a:gd name="T33" fmla="*/ 495 h 1681"/>
                  <a:gd name="T34" fmla="*/ 38 w 411"/>
                  <a:gd name="T35" fmla="*/ 425 h 1681"/>
                  <a:gd name="T36" fmla="*/ 57 w 411"/>
                  <a:gd name="T37" fmla="*/ 354 h 1681"/>
                  <a:gd name="T38" fmla="*/ 57 w 411"/>
                  <a:gd name="T39" fmla="*/ 283 h 1681"/>
                  <a:gd name="T40" fmla="*/ 77 w 411"/>
                  <a:gd name="T41" fmla="*/ 213 h 1681"/>
                  <a:gd name="T42" fmla="*/ 77 w 411"/>
                  <a:gd name="T43" fmla="*/ 142 h 1681"/>
                  <a:gd name="T44" fmla="*/ 57 w 411"/>
                  <a:gd name="T45" fmla="*/ 71 h 1681"/>
                  <a:gd name="T46" fmla="*/ 57 w 411"/>
                  <a:gd name="T47" fmla="*/ 0 h 1681"/>
                  <a:gd name="T48" fmla="*/ 57 w 411"/>
                  <a:gd name="T49" fmla="*/ 71 h 1681"/>
                  <a:gd name="T50" fmla="*/ 57 w 411"/>
                  <a:gd name="T51" fmla="*/ 142 h 1681"/>
                  <a:gd name="T52" fmla="*/ 57 w 411"/>
                  <a:gd name="T53" fmla="*/ 213 h 1681"/>
                  <a:gd name="T54" fmla="*/ 77 w 411"/>
                  <a:gd name="T55" fmla="*/ 283 h 1681"/>
                  <a:gd name="T56" fmla="*/ 96 w 411"/>
                  <a:gd name="T57" fmla="*/ 374 h 1681"/>
                  <a:gd name="T58" fmla="*/ 137 w 411"/>
                  <a:gd name="T59" fmla="*/ 445 h 1681"/>
                  <a:gd name="T60" fmla="*/ 156 w 411"/>
                  <a:gd name="T61" fmla="*/ 515 h 1681"/>
                  <a:gd name="T62" fmla="*/ 156 w 411"/>
                  <a:gd name="T63" fmla="*/ 603 h 1681"/>
                  <a:gd name="T64" fmla="*/ 175 w 411"/>
                  <a:gd name="T65" fmla="*/ 674 h 1681"/>
                  <a:gd name="T66" fmla="*/ 175 w 411"/>
                  <a:gd name="T67" fmla="*/ 744 h 1681"/>
                  <a:gd name="T68" fmla="*/ 194 w 411"/>
                  <a:gd name="T69" fmla="*/ 815 h 1681"/>
                  <a:gd name="T70" fmla="*/ 233 w 411"/>
                  <a:gd name="T71" fmla="*/ 920 h 1681"/>
                  <a:gd name="T72" fmla="*/ 255 w 411"/>
                  <a:gd name="T73" fmla="*/ 991 h 1681"/>
                  <a:gd name="T74" fmla="*/ 312 w 411"/>
                  <a:gd name="T75" fmla="*/ 1061 h 1681"/>
                  <a:gd name="T76" fmla="*/ 312 w 411"/>
                  <a:gd name="T77" fmla="*/ 1132 h 1681"/>
                  <a:gd name="T78" fmla="*/ 331 w 411"/>
                  <a:gd name="T79" fmla="*/ 1203 h 1681"/>
                  <a:gd name="T80" fmla="*/ 331 w 411"/>
                  <a:gd name="T81" fmla="*/ 1274 h 1681"/>
                  <a:gd name="T82" fmla="*/ 350 w 411"/>
                  <a:gd name="T83" fmla="*/ 1344 h 1681"/>
                  <a:gd name="T84" fmla="*/ 392 w 411"/>
                  <a:gd name="T85" fmla="*/ 1435 h 1681"/>
                  <a:gd name="T86" fmla="*/ 392 w 411"/>
                  <a:gd name="T87" fmla="*/ 1506 h 16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1" h="1681">
                    <a:moveTo>
                      <a:pt x="411" y="1681"/>
                    </a:moveTo>
                    <a:lnTo>
                      <a:pt x="392" y="1610"/>
                    </a:lnTo>
                    <a:lnTo>
                      <a:pt x="392" y="1576"/>
                    </a:lnTo>
                    <a:lnTo>
                      <a:pt x="392" y="1540"/>
                    </a:lnTo>
                    <a:lnTo>
                      <a:pt x="350" y="1523"/>
                    </a:lnTo>
                    <a:lnTo>
                      <a:pt x="331" y="1486"/>
                    </a:lnTo>
                    <a:lnTo>
                      <a:pt x="312" y="1452"/>
                    </a:lnTo>
                    <a:lnTo>
                      <a:pt x="312" y="1415"/>
                    </a:lnTo>
                    <a:lnTo>
                      <a:pt x="274" y="1381"/>
                    </a:lnTo>
                    <a:lnTo>
                      <a:pt x="233" y="1344"/>
                    </a:lnTo>
                    <a:lnTo>
                      <a:pt x="233" y="1310"/>
                    </a:lnTo>
                    <a:lnTo>
                      <a:pt x="194" y="1274"/>
                    </a:lnTo>
                    <a:lnTo>
                      <a:pt x="156" y="1240"/>
                    </a:lnTo>
                    <a:lnTo>
                      <a:pt x="137" y="1203"/>
                    </a:lnTo>
                    <a:lnTo>
                      <a:pt x="96" y="1169"/>
                    </a:lnTo>
                    <a:lnTo>
                      <a:pt x="77" y="1132"/>
                    </a:lnTo>
                    <a:lnTo>
                      <a:pt x="77" y="1098"/>
                    </a:lnTo>
                    <a:lnTo>
                      <a:pt x="77" y="1061"/>
                    </a:lnTo>
                    <a:lnTo>
                      <a:pt x="57" y="1027"/>
                    </a:lnTo>
                    <a:lnTo>
                      <a:pt x="57" y="991"/>
                    </a:lnTo>
                    <a:lnTo>
                      <a:pt x="57" y="957"/>
                    </a:lnTo>
                    <a:lnTo>
                      <a:pt x="57" y="920"/>
                    </a:lnTo>
                    <a:lnTo>
                      <a:pt x="38" y="886"/>
                    </a:lnTo>
                    <a:lnTo>
                      <a:pt x="38" y="849"/>
                    </a:lnTo>
                    <a:lnTo>
                      <a:pt x="19" y="815"/>
                    </a:lnTo>
                    <a:lnTo>
                      <a:pt x="19" y="778"/>
                    </a:lnTo>
                    <a:lnTo>
                      <a:pt x="19" y="744"/>
                    </a:lnTo>
                    <a:lnTo>
                      <a:pt x="19" y="708"/>
                    </a:lnTo>
                    <a:lnTo>
                      <a:pt x="0" y="674"/>
                    </a:lnTo>
                    <a:lnTo>
                      <a:pt x="0" y="637"/>
                    </a:lnTo>
                    <a:lnTo>
                      <a:pt x="0" y="603"/>
                    </a:lnTo>
                    <a:lnTo>
                      <a:pt x="0" y="566"/>
                    </a:lnTo>
                    <a:lnTo>
                      <a:pt x="19" y="532"/>
                    </a:lnTo>
                    <a:lnTo>
                      <a:pt x="19" y="495"/>
                    </a:lnTo>
                    <a:lnTo>
                      <a:pt x="19" y="462"/>
                    </a:lnTo>
                    <a:lnTo>
                      <a:pt x="38" y="425"/>
                    </a:lnTo>
                    <a:lnTo>
                      <a:pt x="38" y="391"/>
                    </a:lnTo>
                    <a:lnTo>
                      <a:pt x="57" y="354"/>
                    </a:lnTo>
                    <a:lnTo>
                      <a:pt x="57" y="320"/>
                    </a:lnTo>
                    <a:lnTo>
                      <a:pt x="57" y="283"/>
                    </a:lnTo>
                    <a:lnTo>
                      <a:pt x="77" y="249"/>
                    </a:lnTo>
                    <a:lnTo>
                      <a:pt x="77" y="213"/>
                    </a:lnTo>
                    <a:lnTo>
                      <a:pt x="77" y="179"/>
                    </a:lnTo>
                    <a:lnTo>
                      <a:pt x="77" y="142"/>
                    </a:lnTo>
                    <a:lnTo>
                      <a:pt x="77" y="108"/>
                    </a:lnTo>
                    <a:lnTo>
                      <a:pt x="57" y="71"/>
                    </a:lnTo>
                    <a:lnTo>
                      <a:pt x="57" y="37"/>
                    </a:lnTo>
                    <a:lnTo>
                      <a:pt x="57" y="0"/>
                    </a:lnTo>
                    <a:lnTo>
                      <a:pt x="57" y="37"/>
                    </a:lnTo>
                    <a:lnTo>
                      <a:pt x="57" y="71"/>
                    </a:lnTo>
                    <a:lnTo>
                      <a:pt x="57" y="108"/>
                    </a:lnTo>
                    <a:lnTo>
                      <a:pt x="57" y="142"/>
                    </a:lnTo>
                    <a:lnTo>
                      <a:pt x="57" y="179"/>
                    </a:lnTo>
                    <a:lnTo>
                      <a:pt x="57" y="213"/>
                    </a:lnTo>
                    <a:lnTo>
                      <a:pt x="77" y="249"/>
                    </a:lnTo>
                    <a:lnTo>
                      <a:pt x="77" y="283"/>
                    </a:lnTo>
                    <a:lnTo>
                      <a:pt x="77" y="320"/>
                    </a:lnTo>
                    <a:lnTo>
                      <a:pt x="96" y="374"/>
                    </a:lnTo>
                    <a:lnTo>
                      <a:pt x="118" y="408"/>
                    </a:lnTo>
                    <a:lnTo>
                      <a:pt x="137" y="445"/>
                    </a:lnTo>
                    <a:lnTo>
                      <a:pt x="156" y="479"/>
                    </a:lnTo>
                    <a:lnTo>
                      <a:pt x="156" y="515"/>
                    </a:lnTo>
                    <a:lnTo>
                      <a:pt x="156" y="549"/>
                    </a:lnTo>
                    <a:lnTo>
                      <a:pt x="156" y="603"/>
                    </a:lnTo>
                    <a:lnTo>
                      <a:pt x="175" y="637"/>
                    </a:lnTo>
                    <a:lnTo>
                      <a:pt x="175" y="674"/>
                    </a:lnTo>
                    <a:lnTo>
                      <a:pt x="175" y="708"/>
                    </a:lnTo>
                    <a:lnTo>
                      <a:pt x="175" y="744"/>
                    </a:lnTo>
                    <a:lnTo>
                      <a:pt x="175" y="778"/>
                    </a:lnTo>
                    <a:lnTo>
                      <a:pt x="194" y="815"/>
                    </a:lnTo>
                    <a:lnTo>
                      <a:pt x="217" y="869"/>
                    </a:lnTo>
                    <a:lnTo>
                      <a:pt x="233" y="920"/>
                    </a:lnTo>
                    <a:lnTo>
                      <a:pt x="233" y="957"/>
                    </a:lnTo>
                    <a:lnTo>
                      <a:pt x="255" y="991"/>
                    </a:lnTo>
                    <a:lnTo>
                      <a:pt x="274" y="1027"/>
                    </a:lnTo>
                    <a:lnTo>
                      <a:pt x="312" y="1061"/>
                    </a:lnTo>
                    <a:lnTo>
                      <a:pt x="312" y="1098"/>
                    </a:lnTo>
                    <a:lnTo>
                      <a:pt x="312" y="1132"/>
                    </a:lnTo>
                    <a:lnTo>
                      <a:pt x="312" y="1169"/>
                    </a:lnTo>
                    <a:lnTo>
                      <a:pt x="331" y="1203"/>
                    </a:lnTo>
                    <a:lnTo>
                      <a:pt x="331" y="1240"/>
                    </a:lnTo>
                    <a:lnTo>
                      <a:pt x="331" y="1274"/>
                    </a:lnTo>
                    <a:lnTo>
                      <a:pt x="350" y="1310"/>
                    </a:lnTo>
                    <a:lnTo>
                      <a:pt x="350" y="1344"/>
                    </a:lnTo>
                    <a:lnTo>
                      <a:pt x="373" y="1381"/>
                    </a:lnTo>
                    <a:lnTo>
                      <a:pt x="392" y="1435"/>
                    </a:lnTo>
                    <a:lnTo>
                      <a:pt x="392" y="1469"/>
                    </a:lnTo>
                    <a:lnTo>
                      <a:pt x="392" y="1506"/>
                    </a:lnTo>
                    <a:lnTo>
                      <a:pt x="411" y="1681"/>
                    </a:lnTo>
                    <a:close/>
                  </a:path>
                </a:pathLst>
              </a:custGeom>
              <a:solidFill>
                <a:srgbClr val="663300"/>
              </a:solidFill>
              <a:ln w="39688">
                <a:solidFill>
                  <a:srgbClr val="996600"/>
                </a:solidFill>
                <a:prstDash val="solid"/>
                <a:round/>
                <a:headEnd/>
                <a:tailEnd/>
              </a:ln>
            </p:spPr>
            <p:txBody>
              <a:bodyPr/>
              <a:lstStyle/>
              <a:p>
                <a:endParaRPr lang="sv-SE"/>
              </a:p>
            </p:txBody>
          </p:sp>
          <p:sp>
            <p:nvSpPr>
              <p:cNvPr id="4146" name="Freeform 76"/>
              <p:cNvSpPr>
                <a:spLocks/>
              </p:cNvSpPr>
              <p:nvPr/>
            </p:nvSpPr>
            <p:spPr bwMode="auto">
              <a:xfrm rot="-5272826">
                <a:off x="1383" y="3841"/>
                <a:ext cx="233" cy="1998"/>
              </a:xfrm>
              <a:custGeom>
                <a:avLst/>
                <a:gdLst>
                  <a:gd name="T0" fmla="*/ 118 w 233"/>
                  <a:gd name="T1" fmla="*/ 1565 h 1998"/>
                  <a:gd name="T2" fmla="*/ 118 w 233"/>
                  <a:gd name="T3" fmla="*/ 1494 h 1998"/>
                  <a:gd name="T4" fmla="*/ 96 w 233"/>
                  <a:gd name="T5" fmla="*/ 1432 h 1998"/>
                  <a:gd name="T6" fmla="*/ 86 w 233"/>
                  <a:gd name="T7" fmla="*/ 1373 h 1998"/>
                  <a:gd name="T8" fmla="*/ 48 w 233"/>
                  <a:gd name="T9" fmla="*/ 1319 h 1998"/>
                  <a:gd name="T10" fmla="*/ 19 w 233"/>
                  <a:gd name="T11" fmla="*/ 1265 h 1998"/>
                  <a:gd name="T12" fmla="*/ 0 w 233"/>
                  <a:gd name="T13" fmla="*/ 1160 h 1998"/>
                  <a:gd name="T14" fmla="*/ 19 w 233"/>
                  <a:gd name="T15" fmla="*/ 1090 h 1998"/>
                  <a:gd name="T16" fmla="*/ 38 w 233"/>
                  <a:gd name="T17" fmla="*/ 991 h 1998"/>
                  <a:gd name="T18" fmla="*/ 86 w 233"/>
                  <a:gd name="T19" fmla="*/ 911 h 1998"/>
                  <a:gd name="T20" fmla="*/ 118 w 233"/>
                  <a:gd name="T21" fmla="*/ 841 h 1998"/>
                  <a:gd name="T22" fmla="*/ 128 w 233"/>
                  <a:gd name="T23" fmla="*/ 753 h 1998"/>
                  <a:gd name="T24" fmla="*/ 128 w 233"/>
                  <a:gd name="T25" fmla="*/ 691 h 1998"/>
                  <a:gd name="T26" fmla="*/ 128 w 233"/>
                  <a:gd name="T27" fmla="*/ 594 h 1998"/>
                  <a:gd name="T28" fmla="*/ 128 w 233"/>
                  <a:gd name="T29" fmla="*/ 504 h 1998"/>
                  <a:gd name="T30" fmla="*/ 128 w 233"/>
                  <a:gd name="T31" fmla="*/ 416 h 1998"/>
                  <a:gd name="T32" fmla="*/ 137 w 233"/>
                  <a:gd name="T33" fmla="*/ 312 h 1998"/>
                  <a:gd name="T34" fmla="*/ 156 w 233"/>
                  <a:gd name="T35" fmla="*/ 159 h 1998"/>
                  <a:gd name="T36" fmla="*/ 156 w 233"/>
                  <a:gd name="T37" fmla="*/ 88 h 1998"/>
                  <a:gd name="T38" fmla="*/ 185 w 233"/>
                  <a:gd name="T39" fmla="*/ 37 h 1998"/>
                  <a:gd name="T40" fmla="*/ 194 w 233"/>
                  <a:gd name="T41" fmla="*/ 17 h 1998"/>
                  <a:gd name="T42" fmla="*/ 223 w 233"/>
                  <a:gd name="T43" fmla="*/ 88 h 1998"/>
                  <a:gd name="T44" fmla="*/ 233 w 233"/>
                  <a:gd name="T45" fmla="*/ 159 h 1998"/>
                  <a:gd name="T46" fmla="*/ 233 w 233"/>
                  <a:gd name="T47" fmla="*/ 230 h 1998"/>
                  <a:gd name="T48" fmla="*/ 233 w 233"/>
                  <a:gd name="T49" fmla="*/ 320 h 1998"/>
                  <a:gd name="T50" fmla="*/ 204 w 233"/>
                  <a:gd name="T51" fmla="*/ 408 h 1998"/>
                  <a:gd name="T52" fmla="*/ 194 w 233"/>
                  <a:gd name="T53" fmla="*/ 495 h 1998"/>
                  <a:gd name="T54" fmla="*/ 185 w 233"/>
                  <a:gd name="T55" fmla="*/ 645 h 1998"/>
                  <a:gd name="T56" fmla="*/ 194 w 233"/>
                  <a:gd name="T57" fmla="*/ 795 h 1998"/>
                  <a:gd name="T58" fmla="*/ 204 w 233"/>
                  <a:gd name="T59" fmla="*/ 974 h 1998"/>
                  <a:gd name="T60" fmla="*/ 204 w 233"/>
                  <a:gd name="T61" fmla="*/ 1053 h 1998"/>
                  <a:gd name="T62" fmla="*/ 204 w 233"/>
                  <a:gd name="T63" fmla="*/ 1141 h 1998"/>
                  <a:gd name="T64" fmla="*/ 217 w 233"/>
                  <a:gd name="T65" fmla="*/ 1194 h 1998"/>
                  <a:gd name="T66" fmla="*/ 223 w 233"/>
                  <a:gd name="T67" fmla="*/ 1265 h 1998"/>
                  <a:gd name="T68" fmla="*/ 233 w 233"/>
                  <a:gd name="T69" fmla="*/ 1336 h 1998"/>
                  <a:gd name="T70" fmla="*/ 233 w 233"/>
                  <a:gd name="T71" fmla="*/ 1398 h 1998"/>
                  <a:gd name="T72" fmla="*/ 233 w 233"/>
                  <a:gd name="T73" fmla="*/ 1477 h 1998"/>
                  <a:gd name="T74" fmla="*/ 233 w 233"/>
                  <a:gd name="T75" fmla="*/ 1557 h 1998"/>
                  <a:gd name="T76" fmla="*/ 204 w 233"/>
                  <a:gd name="T77" fmla="*/ 1610 h 1998"/>
                  <a:gd name="T78" fmla="*/ 185 w 233"/>
                  <a:gd name="T79" fmla="*/ 1664 h 1998"/>
                  <a:gd name="T80" fmla="*/ 166 w 233"/>
                  <a:gd name="T81" fmla="*/ 1715 h 1998"/>
                  <a:gd name="T82" fmla="*/ 156 w 233"/>
                  <a:gd name="T83" fmla="*/ 1777 h 1998"/>
                  <a:gd name="T84" fmla="*/ 137 w 233"/>
                  <a:gd name="T85" fmla="*/ 1839 h 1998"/>
                  <a:gd name="T86" fmla="*/ 118 w 233"/>
                  <a:gd name="T87" fmla="*/ 1893 h 1998"/>
                  <a:gd name="T88" fmla="*/ 105 w 233"/>
                  <a:gd name="T89" fmla="*/ 1947 h 1998"/>
                  <a:gd name="T90" fmla="*/ 105 w 233"/>
                  <a:gd name="T91" fmla="*/ 1998 h 1998"/>
                  <a:gd name="T92" fmla="*/ 96 w 233"/>
                  <a:gd name="T93" fmla="*/ 1947 h 1998"/>
                  <a:gd name="T94" fmla="*/ 96 w 233"/>
                  <a:gd name="T95" fmla="*/ 1893 h 1998"/>
                  <a:gd name="T96" fmla="*/ 96 w 233"/>
                  <a:gd name="T97" fmla="*/ 1839 h 1998"/>
                  <a:gd name="T98" fmla="*/ 105 w 233"/>
                  <a:gd name="T99" fmla="*/ 1786 h 1998"/>
                  <a:gd name="T100" fmla="*/ 118 w 233"/>
                  <a:gd name="T101" fmla="*/ 1735 h 1998"/>
                  <a:gd name="T102" fmla="*/ 96 w 233"/>
                  <a:gd name="T103" fmla="*/ 1698 h 19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3" h="1998">
                    <a:moveTo>
                      <a:pt x="96" y="1698"/>
                    </a:moveTo>
                    <a:lnTo>
                      <a:pt x="118" y="1585"/>
                    </a:lnTo>
                    <a:lnTo>
                      <a:pt x="118" y="1565"/>
                    </a:lnTo>
                    <a:lnTo>
                      <a:pt x="118" y="1548"/>
                    </a:lnTo>
                    <a:lnTo>
                      <a:pt x="118" y="1514"/>
                    </a:lnTo>
                    <a:lnTo>
                      <a:pt x="118" y="1494"/>
                    </a:lnTo>
                    <a:lnTo>
                      <a:pt x="105" y="1477"/>
                    </a:lnTo>
                    <a:lnTo>
                      <a:pt x="105" y="1460"/>
                    </a:lnTo>
                    <a:lnTo>
                      <a:pt x="96" y="1432"/>
                    </a:lnTo>
                    <a:lnTo>
                      <a:pt x="96" y="1415"/>
                    </a:lnTo>
                    <a:lnTo>
                      <a:pt x="86" y="1398"/>
                    </a:lnTo>
                    <a:lnTo>
                      <a:pt x="86" y="1373"/>
                    </a:lnTo>
                    <a:lnTo>
                      <a:pt x="77" y="1353"/>
                    </a:lnTo>
                    <a:lnTo>
                      <a:pt x="67" y="1336"/>
                    </a:lnTo>
                    <a:lnTo>
                      <a:pt x="48" y="1319"/>
                    </a:lnTo>
                    <a:lnTo>
                      <a:pt x="38" y="1302"/>
                    </a:lnTo>
                    <a:lnTo>
                      <a:pt x="29" y="1282"/>
                    </a:lnTo>
                    <a:lnTo>
                      <a:pt x="19" y="1265"/>
                    </a:lnTo>
                    <a:lnTo>
                      <a:pt x="10" y="1240"/>
                    </a:lnTo>
                    <a:lnTo>
                      <a:pt x="0" y="1203"/>
                    </a:lnTo>
                    <a:lnTo>
                      <a:pt x="0" y="1160"/>
                    </a:lnTo>
                    <a:lnTo>
                      <a:pt x="10" y="1141"/>
                    </a:lnTo>
                    <a:lnTo>
                      <a:pt x="10" y="1115"/>
                    </a:lnTo>
                    <a:lnTo>
                      <a:pt x="19" y="1090"/>
                    </a:lnTo>
                    <a:lnTo>
                      <a:pt x="29" y="1061"/>
                    </a:lnTo>
                    <a:lnTo>
                      <a:pt x="38" y="1027"/>
                    </a:lnTo>
                    <a:lnTo>
                      <a:pt x="38" y="991"/>
                    </a:lnTo>
                    <a:lnTo>
                      <a:pt x="58" y="965"/>
                    </a:lnTo>
                    <a:lnTo>
                      <a:pt x="77" y="928"/>
                    </a:lnTo>
                    <a:lnTo>
                      <a:pt x="86" y="911"/>
                    </a:lnTo>
                    <a:lnTo>
                      <a:pt x="96" y="877"/>
                    </a:lnTo>
                    <a:lnTo>
                      <a:pt x="105" y="858"/>
                    </a:lnTo>
                    <a:lnTo>
                      <a:pt x="118" y="841"/>
                    </a:lnTo>
                    <a:lnTo>
                      <a:pt x="118" y="807"/>
                    </a:lnTo>
                    <a:lnTo>
                      <a:pt x="118" y="778"/>
                    </a:lnTo>
                    <a:lnTo>
                      <a:pt x="128" y="753"/>
                    </a:lnTo>
                    <a:lnTo>
                      <a:pt x="128" y="736"/>
                    </a:lnTo>
                    <a:lnTo>
                      <a:pt x="128" y="716"/>
                    </a:lnTo>
                    <a:lnTo>
                      <a:pt x="128" y="691"/>
                    </a:lnTo>
                    <a:lnTo>
                      <a:pt x="128" y="665"/>
                    </a:lnTo>
                    <a:lnTo>
                      <a:pt x="128" y="628"/>
                    </a:lnTo>
                    <a:lnTo>
                      <a:pt x="128" y="594"/>
                    </a:lnTo>
                    <a:lnTo>
                      <a:pt x="128" y="558"/>
                    </a:lnTo>
                    <a:lnTo>
                      <a:pt x="128" y="532"/>
                    </a:lnTo>
                    <a:lnTo>
                      <a:pt x="128" y="504"/>
                    </a:lnTo>
                    <a:lnTo>
                      <a:pt x="128" y="470"/>
                    </a:lnTo>
                    <a:lnTo>
                      <a:pt x="128" y="442"/>
                    </a:lnTo>
                    <a:lnTo>
                      <a:pt x="128" y="416"/>
                    </a:lnTo>
                    <a:lnTo>
                      <a:pt x="128" y="382"/>
                    </a:lnTo>
                    <a:lnTo>
                      <a:pt x="137" y="346"/>
                    </a:lnTo>
                    <a:lnTo>
                      <a:pt x="137" y="312"/>
                    </a:lnTo>
                    <a:lnTo>
                      <a:pt x="147" y="275"/>
                    </a:lnTo>
                    <a:lnTo>
                      <a:pt x="156" y="187"/>
                    </a:lnTo>
                    <a:lnTo>
                      <a:pt x="156" y="159"/>
                    </a:lnTo>
                    <a:lnTo>
                      <a:pt x="156" y="142"/>
                    </a:lnTo>
                    <a:lnTo>
                      <a:pt x="156" y="125"/>
                    </a:lnTo>
                    <a:lnTo>
                      <a:pt x="156" y="88"/>
                    </a:lnTo>
                    <a:lnTo>
                      <a:pt x="166" y="71"/>
                    </a:lnTo>
                    <a:lnTo>
                      <a:pt x="166" y="54"/>
                    </a:lnTo>
                    <a:lnTo>
                      <a:pt x="185" y="37"/>
                    </a:lnTo>
                    <a:lnTo>
                      <a:pt x="194" y="17"/>
                    </a:lnTo>
                    <a:lnTo>
                      <a:pt x="194" y="0"/>
                    </a:lnTo>
                    <a:lnTo>
                      <a:pt x="194" y="17"/>
                    </a:lnTo>
                    <a:lnTo>
                      <a:pt x="204" y="37"/>
                    </a:lnTo>
                    <a:lnTo>
                      <a:pt x="217" y="63"/>
                    </a:lnTo>
                    <a:lnTo>
                      <a:pt x="223" y="88"/>
                    </a:lnTo>
                    <a:lnTo>
                      <a:pt x="233" y="125"/>
                    </a:lnTo>
                    <a:lnTo>
                      <a:pt x="233" y="142"/>
                    </a:lnTo>
                    <a:lnTo>
                      <a:pt x="233" y="159"/>
                    </a:lnTo>
                    <a:lnTo>
                      <a:pt x="233" y="179"/>
                    </a:lnTo>
                    <a:lnTo>
                      <a:pt x="233" y="204"/>
                    </a:lnTo>
                    <a:lnTo>
                      <a:pt x="233" y="230"/>
                    </a:lnTo>
                    <a:lnTo>
                      <a:pt x="233" y="266"/>
                    </a:lnTo>
                    <a:lnTo>
                      <a:pt x="233" y="283"/>
                    </a:lnTo>
                    <a:lnTo>
                      <a:pt x="233" y="320"/>
                    </a:lnTo>
                    <a:lnTo>
                      <a:pt x="223" y="337"/>
                    </a:lnTo>
                    <a:lnTo>
                      <a:pt x="217" y="371"/>
                    </a:lnTo>
                    <a:lnTo>
                      <a:pt x="204" y="408"/>
                    </a:lnTo>
                    <a:lnTo>
                      <a:pt x="194" y="442"/>
                    </a:lnTo>
                    <a:lnTo>
                      <a:pt x="194" y="462"/>
                    </a:lnTo>
                    <a:lnTo>
                      <a:pt x="194" y="495"/>
                    </a:lnTo>
                    <a:lnTo>
                      <a:pt x="185" y="524"/>
                    </a:lnTo>
                    <a:lnTo>
                      <a:pt x="185" y="611"/>
                    </a:lnTo>
                    <a:lnTo>
                      <a:pt x="185" y="645"/>
                    </a:lnTo>
                    <a:lnTo>
                      <a:pt x="175" y="674"/>
                    </a:lnTo>
                    <a:lnTo>
                      <a:pt x="185" y="708"/>
                    </a:lnTo>
                    <a:lnTo>
                      <a:pt x="194" y="795"/>
                    </a:lnTo>
                    <a:lnTo>
                      <a:pt x="194" y="832"/>
                    </a:lnTo>
                    <a:lnTo>
                      <a:pt x="204" y="866"/>
                    </a:lnTo>
                    <a:lnTo>
                      <a:pt x="204" y="974"/>
                    </a:lnTo>
                    <a:lnTo>
                      <a:pt x="204" y="991"/>
                    </a:lnTo>
                    <a:lnTo>
                      <a:pt x="204" y="1027"/>
                    </a:lnTo>
                    <a:lnTo>
                      <a:pt x="204" y="1053"/>
                    </a:lnTo>
                    <a:lnTo>
                      <a:pt x="204" y="1078"/>
                    </a:lnTo>
                    <a:lnTo>
                      <a:pt x="204" y="1115"/>
                    </a:lnTo>
                    <a:lnTo>
                      <a:pt x="204" y="1141"/>
                    </a:lnTo>
                    <a:lnTo>
                      <a:pt x="204" y="1160"/>
                    </a:lnTo>
                    <a:lnTo>
                      <a:pt x="204" y="1177"/>
                    </a:lnTo>
                    <a:lnTo>
                      <a:pt x="217" y="1194"/>
                    </a:lnTo>
                    <a:lnTo>
                      <a:pt x="217" y="1220"/>
                    </a:lnTo>
                    <a:lnTo>
                      <a:pt x="217" y="1248"/>
                    </a:lnTo>
                    <a:lnTo>
                      <a:pt x="223" y="1265"/>
                    </a:lnTo>
                    <a:lnTo>
                      <a:pt x="223" y="1291"/>
                    </a:lnTo>
                    <a:lnTo>
                      <a:pt x="233" y="1310"/>
                    </a:lnTo>
                    <a:lnTo>
                      <a:pt x="233" y="1336"/>
                    </a:lnTo>
                    <a:lnTo>
                      <a:pt x="233" y="1361"/>
                    </a:lnTo>
                    <a:lnTo>
                      <a:pt x="233" y="1381"/>
                    </a:lnTo>
                    <a:lnTo>
                      <a:pt x="233" y="1398"/>
                    </a:lnTo>
                    <a:lnTo>
                      <a:pt x="233" y="1415"/>
                    </a:lnTo>
                    <a:lnTo>
                      <a:pt x="233" y="1443"/>
                    </a:lnTo>
                    <a:lnTo>
                      <a:pt x="233" y="1477"/>
                    </a:lnTo>
                    <a:lnTo>
                      <a:pt x="233" y="1503"/>
                    </a:lnTo>
                    <a:lnTo>
                      <a:pt x="233" y="1531"/>
                    </a:lnTo>
                    <a:lnTo>
                      <a:pt x="233" y="1557"/>
                    </a:lnTo>
                    <a:lnTo>
                      <a:pt x="223" y="1573"/>
                    </a:lnTo>
                    <a:lnTo>
                      <a:pt x="217" y="1593"/>
                    </a:lnTo>
                    <a:lnTo>
                      <a:pt x="204" y="1610"/>
                    </a:lnTo>
                    <a:lnTo>
                      <a:pt x="194" y="1627"/>
                    </a:lnTo>
                    <a:lnTo>
                      <a:pt x="194" y="1644"/>
                    </a:lnTo>
                    <a:lnTo>
                      <a:pt x="185" y="1664"/>
                    </a:lnTo>
                    <a:lnTo>
                      <a:pt x="185" y="1681"/>
                    </a:lnTo>
                    <a:lnTo>
                      <a:pt x="175" y="1698"/>
                    </a:lnTo>
                    <a:lnTo>
                      <a:pt x="166" y="1715"/>
                    </a:lnTo>
                    <a:lnTo>
                      <a:pt x="156" y="1743"/>
                    </a:lnTo>
                    <a:lnTo>
                      <a:pt x="156" y="1760"/>
                    </a:lnTo>
                    <a:lnTo>
                      <a:pt x="156" y="1777"/>
                    </a:lnTo>
                    <a:lnTo>
                      <a:pt x="147" y="1805"/>
                    </a:lnTo>
                    <a:lnTo>
                      <a:pt x="147" y="1822"/>
                    </a:lnTo>
                    <a:lnTo>
                      <a:pt x="137" y="1839"/>
                    </a:lnTo>
                    <a:lnTo>
                      <a:pt x="128" y="1856"/>
                    </a:lnTo>
                    <a:lnTo>
                      <a:pt x="128" y="1876"/>
                    </a:lnTo>
                    <a:lnTo>
                      <a:pt x="118" y="1893"/>
                    </a:lnTo>
                    <a:lnTo>
                      <a:pt x="118" y="1910"/>
                    </a:lnTo>
                    <a:lnTo>
                      <a:pt x="118" y="1927"/>
                    </a:lnTo>
                    <a:lnTo>
                      <a:pt x="105" y="1947"/>
                    </a:lnTo>
                    <a:lnTo>
                      <a:pt x="105" y="1964"/>
                    </a:lnTo>
                    <a:lnTo>
                      <a:pt x="96" y="1981"/>
                    </a:lnTo>
                    <a:lnTo>
                      <a:pt x="105" y="1998"/>
                    </a:lnTo>
                    <a:lnTo>
                      <a:pt x="105" y="1981"/>
                    </a:lnTo>
                    <a:lnTo>
                      <a:pt x="105" y="1964"/>
                    </a:lnTo>
                    <a:lnTo>
                      <a:pt x="96" y="1947"/>
                    </a:lnTo>
                    <a:lnTo>
                      <a:pt x="96" y="1927"/>
                    </a:lnTo>
                    <a:lnTo>
                      <a:pt x="96" y="1910"/>
                    </a:lnTo>
                    <a:lnTo>
                      <a:pt x="96" y="1893"/>
                    </a:lnTo>
                    <a:lnTo>
                      <a:pt x="96" y="1876"/>
                    </a:lnTo>
                    <a:lnTo>
                      <a:pt x="96" y="1856"/>
                    </a:lnTo>
                    <a:lnTo>
                      <a:pt x="96" y="1839"/>
                    </a:lnTo>
                    <a:lnTo>
                      <a:pt x="96" y="1822"/>
                    </a:lnTo>
                    <a:lnTo>
                      <a:pt x="105" y="1805"/>
                    </a:lnTo>
                    <a:lnTo>
                      <a:pt x="105" y="1786"/>
                    </a:lnTo>
                    <a:lnTo>
                      <a:pt x="105" y="1769"/>
                    </a:lnTo>
                    <a:lnTo>
                      <a:pt x="105" y="1752"/>
                    </a:lnTo>
                    <a:lnTo>
                      <a:pt x="118" y="1735"/>
                    </a:lnTo>
                    <a:lnTo>
                      <a:pt x="118" y="1715"/>
                    </a:lnTo>
                    <a:lnTo>
                      <a:pt x="105" y="1698"/>
                    </a:lnTo>
                    <a:lnTo>
                      <a:pt x="96" y="1698"/>
                    </a:lnTo>
                    <a:close/>
                  </a:path>
                </a:pathLst>
              </a:custGeom>
              <a:solidFill>
                <a:srgbClr val="663300"/>
              </a:solidFill>
              <a:ln w="39688">
                <a:solidFill>
                  <a:srgbClr val="996600"/>
                </a:solidFill>
                <a:prstDash val="solid"/>
                <a:round/>
                <a:headEnd/>
                <a:tailEnd/>
              </a:ln>
            </p:spPr>
            <p:txBody>
              <a:bodyPr/>
              <a:lstStyle/>
              <a:p>
                <a:endParaRPr lang="sv-SE"/>
              </a:p>
            </p:txBody>
          </p:sp>
        </p:grpSp>
      </p:grpSp>
      <p:sp>
        <p:nvSpPr>
          <p:cNvPr id="4121" name="Freeform 77" descr="Pil"/>
          <p:cNvSpPr>
            <a:spLocks/>
          </p:cNvSpPr>
          <p:nvPr/>
        </p:nvSpPr>
        <p:spPr bwMode="auto">
          <a:xfrm>
            <a:off x="3749676" y="1300163"/>
            <a:ext cx="822325" cy="881062"/>
          </a:xfrm>
          <a:custGeom>
            <a:avLst/>
            <a:gdLst>
              <a:gd name="T0" fmla="*/ 313064077 w 2160"/>
              <a:gd name="T1" fmla="*/ 0 h 2120"/>
              <a:gd name="T2" fmla="*/ 243494240 w 2160"/>
              <a:gd name="T3" fmla="*/ 145084313 h 2120"/>
              <a:gd name="T4" fmla="*/ 144937065 w 2160"/>
              <a:gd name="T5" fmla="*/ 172719322 h 2120"/>
              <a:gd name="T6" fmla="*/ 98557174 w 2160"/>
              <a:gd name="T7" fmla="*/ 317803635 h 2120"/>
              <a:gd name="T8" fmla="*/ 0 w 2160"/>
              <a:gd name="T9" fmla="*/ 366165211 h 21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 h="2120">
                <a:moveTo>
                  <a:pt x="2160" y="0"/>
                </a:moveTo>
                <a:cubicBezTo>
                  <a:pt x="2016" y="336"/>
                  <a:pt x="1873" y="673"/>
                  <a:pt x="1680" y="840"/>
                </a:cubicBezTo>
                <a:cubicBezTo>
                  <a:pt x="1487" y="1007"/>
                  <a:pt x="1167" y="833"/>
                  <a:pt x="1000" y="1000"/>
                </a:cubicBezTo>
                <a:cubicBezTo>
                  <a:pt x="833" y="1167"/>
                  <a:pt x="847" y="1653"/>
                  <a:pt x="680" y="1840"/>
                </a:cubicBezTo>
                <a:cubicBezTo>
                  <a:pt x="513" y="2027"/>
                  <a:pt x="107" y="2087"/>
                  <a:pt x="0" y="2120"/>
                </a:cubicBezTo>
              </a:path>
            </a:pathLst>
          </a:custGeom>
          <a:noFill/>
          <a:ln w="127000" cap="flat" cmpd="sng">
            <a:solidFill>
              <a:schemeClr val="accent1"/>
            </a:solidFill>
            <a:prstDash val="solid"/>
            <a:round/>
            <a:headEnd type="stealth"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4122" name="Text Box 78"/>
          <p:cNvSpPr txBox="1">
            <a:spLocks noChangeArrowheads="1"/>
          </p:cNvSpPr>
          <p:nvPr/>
        </p:nvSpPr>
        <p:spPr bwMode="auto">
          <a:xfrm>
            <a:off x="4656139" y="2133601"/>
            <a:ext cx="538723" cy="29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1700" b="1">
                <a:solidFill>
                  <a:schemeClr val="accent2"/>
                </a:solidFill>
                <a:latin typeface="+mj-lt"/>
              </a:rPr>
              <a:t>NH</a:t>
            </a:r>
            <a:r>
              <a:rPr lang="sv-SE" sz="1700" b="1" baseline="-25000">
                <a:solidFill>
                  <a:schemeClr val="accent2"/>
                </a:solidFill>
                <a:latin typeface="+mj-lt"/>
              </a:rPr>
              <a:t>4</a:t>
            </a:r>
            <a:r>
              <a:rPr lang="sv-SE" sz="1700" b="1" baseline="38000">
                <a:solidFill>
                  <a:schemeClr val="accent2"/>
                </a:solidFill>
                <a:latin typeface="+mj-lt"/>
              </a:rPr>
              <a:t>+</a:t>
            </a:r>
            <a:endParaRPr lang="sv-SE" sz="1700" b="1">
              <a:solidFill>
                <a:schemeClr val="accent2"/>
              </a:solidFill>
              <a:latin typeface="+mj-lt"/>
            </a:endParaRPr>
          </a:p>
        </p:txBody>
      </p:sp>
      <p:sp>
        <p:nvSpPr>
          <p:cNvPr id="4123" name="Text Box 79"/>
          <p:cNvSpPr txBox="1">
            <a:spLocks noChangeArrowheads="1"/>
          </p:cNvSpPr>
          <p:nvPr/>
        </p:nvSpPr>
        <p:spPr bwMode="auto">
          <a:xfrm>
            <a:off x="3503613" y="2205039"/>
            <a:ext cx="647700" cy="29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bg2"/>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9425" tIns="14713" rIns="29425" bIns="14713">
            <a:spAutoFit/>
          </a:bodyPr>
          <a:lstStyle>
            <a:lvl1pPr defTabSz="244475" eaLnBrk="0" hangingPunct="0">
              <a:defRPr sz="2400">
                <a:solidFill>
                  <a:schemeClr val="tx1"/>
                </a:solidFill>
                <a:latin typeface="Times New Roman" pitchFamily="18" charset="0"/>
              </a:defRPr>
            </a:lvl1pPr>
            <a:lvl2pPr marL="742950" indent="-285750" defTabSz="244475" eaLnBrk="0" hangingPunct="0">
              <a:defRPr sz="2400">
                <a:solidFill>
                  <a:schemeClr val="tx1"/>
                </a:solidFill>
                <a:latin typeface="Times New Roman" pitchFamily="18" charset="0"/>
              </a:defRPr>
            </a:lvl2pPr>
            <a:lvl3pPr marL="1143000" indent="-228600" defTabSz="244475" eaLnBrk="0" hangingPunct="0">
              <a:defRPr sz="2400">
                <a:solidFill>
                  <a:schemeClr val="tx1"/>
                </a:solidFill>
                <a:latin typeface="Times New Roman" pitchFamily="18" charset="0"/>
              </a:defRPr>
            </a:lvl3pPr>
            <a:lvl4pPr marL="1600200" indent="-228600" defTabSz="244475" eaLnBrk="0" hangingPunct="0">
              <a:defRPr sz="2400">
                <a:solidFill>
                  <a:schemeClr val="tx1"/>
                </a:solidFill>
                <a:latin typeface="Times New Roman" pitchFamily="18" charset="0"/>
              </a:defRPr>
            </a:lvl4pPr>
            <a:lvl5pPr marL="2057400" indent="-228600" defTabSz="244475" eaLnBrk="0" hangingPunct="0">
              <a:defRPr sz="2400">
                <a:solidFill>
                  <a:schemeClr val="tx1"/>
                </a:solidFill>
                <a:latin typeface="Times New Roman" pitchFamily="18" charset="0"/>
              </a:defRPr>
            </a:lvl5pPr>
            <a:lvl6pPr marL="2514600" indent="-228600" defTabSz="244475" eaLnBrk="0" fontAlgn="base" hangingPunct="0">
              <a:spcBef>
                <a:spcPct val="0"/>
              </a:spcBef>
              <a:spcAft>
                <a:spcPct val="0"/>
              </a:spcAft>
              <a:defRPr sz="2400">
                <a:solidFill>
                  <a:schemeClr val="tx1"/>
                </a:solidFill>
                <a:latin typeface="Times New Roman" pitchFamily="18" charset="0"/>
              </a:defRPr>
            </a:lvl6pPr>
            <a:lvl7pPr marL="2971800" indent="-228600" defTabSz="244475" eaLnBrk="0" fontAlgn="base" hangingPunct="0">
              <a:spcBef>
                <a:spcPct val="0"/>
              </a:spcBef>
              <a:spcAft>
                <a:spcPct val="0"/>
              </a:spcAft>
              <a:defRPr sz="2400">
                <a:solidFill>
                  <a:schemeClr val="tx1"/>
                </a:solidFill>
                <a:latin typeface="Times New Roman" pitchFamily="18" charset="0"/>
              </a:defRPr>
            </a:lvl7pPr>
            <a:lvl8pPr marL="3429000" indent="-228600" defTabSz="244475" eaLnBrk="0" fontAlgn="base" hangingPunct="0">
              <a:spcBef>
                <a:spcPct val="0"/>
              </a:spcBef>
              <a:spcAft>
                <a:spcPct val="0"/>
              </a:spcAft>
              <a:defRPr sz="2400">
                <a:solidFill>
                  <a:schemeClr val="tx1"/>
                </a:solidFill>
                <a:latin typeface="Times New Roman" pitchFamily="18" charset="0"/>
              </a:defRPr>
            </a:lvl8pPr>
            <a:lvl9pPr marL="3886200" indent="-228600" defTabSz="244475" eaLnBrk="0" fontAlgn="base" hangingPunct="0">
              <a:spcBef>
                <a:spcPct val="0"/>
              </a:spcBef>
              <a:spcAft>
                <a:spcPct val="0"/>
              </a:spcAft>
              <a:defRPr sz="2400">
                <a:solidFill>
                  <a:schemeClr val="tx1"/>
                </a:solidFill>
                <a:latin typeface="Times New Roman" pitchFamily="18" charset="0"/>
              </a:defRPr>
            </a:lvl9pPr>
          </a:lstStyle>
          <a:p>
            <a:r>
              <a:rPr lang="sv-SE" sz="1700" b="1">
                <a:solidFill>
                  <a:schemeClr val="accent2"/>
                </a:solidFill>
                <a:latin typeface="+mj-lt"/>
              </a:rPr>
              <a:t>NH</a:t>
            </a:r>
            <a:r>
              <a:rPr lang="sv-SE" sz="1700" b="1" baseline="-25000">
                <a:solidFill>
                  <a:schemeClr val="accent2"/>
                </a:solidFill>
                <a:latin typeface="+mj-lt"/>
              </a:rPr>
              <a:t>4</a:t>
            </a:r>
            <a:r>
              <a:rPr lang="sv-SE" sz="1700" b="1" baseline="38000">
                <a:solidFill>
                  <a:schemeClr val="accent2"/>
                </a:solidFill>
                <a:latin typeface="+mj-lt"/>
              </a:rPr>
              <a:t>+</a:t>
            </a:r>
            <a:endParaRPr lang="sv-SE" sz="1700" b="1">
              <a:solidFill>
                <a:schemeClr val="accent2"/>
              </a:solidFill>
              <a:latin typeface="+mj-lt"/>
            </a:endParaRPr>
          </a:p>
        </p:txBody>
      </p:sp>
      <p:grpSp>
        <p:nvGrpSpPr>
          <p:cNvPr id="4124" name="Group 80" descr="Organiskt material"/>
          <p:cNvGrpSpPr>
            <a:grpSpLocks/>
          </p:cNvGrpSpPr>
          <p:nvPr/>
        </p:nvGrpSpPr>
        <p:grpSpPr bwMode="auto">
          <a:xfrm>
            <a:off x="2138364" y="3984625"/>
            <a:ext cx="1298575" cy="293688"/>
            <a:chOff x="501" y="4497"/>
            <a:chExt cx="4109" cy="679"/>
          </a:xfrm>
        </p:grpSpPr>
        <p:sp>
          <p:nvSpPr>
            <p:cNvPr id="4135" name="Line 81"/>
            <p:cNvSpPr>
              <a:spLocks noChangeShapeType="1"/>
            </p:cNvSpPr>
            <p:nvPr/>
          </p:nvSpPr>
          <p:spPr bwMode="auto">
            <a:xfrm rot="-5639271">
              <a:off x="3690" y="4010"/>
              <a:ext cx="1" cy="1839"/>
            </a:xfrm>
            <a:prstGeom prst="line">
              <a:avLst/>
            </a:prstGeom>
            <a:noFill/>
            <a:ln w="80963">
              <a:solidFill>
                <a:srgbClr val="996600"/>
              </a:solidFill>
              <a:round/>
              <a:headEnd/>
              <a:tailEnd/>
            </a:ln>
            <a:extLst>
              <a:ext uri="{909E8E84-426E-40DD-AFC4-6F175D3DCCD1}">
                <a14:hiddenFill xmlns:a14="http://schemas.microsoft.com/office/drawing/2010/main">
                  <a:noFill/>
                </a14:hiddenFill>
              </a:ext>
            </a:extLst>
          </p:spPr>
          <p:txBody>
            <a:bodyPr/>
            <a:lstStyle/>
            <a:p>
              <a:endParaRPr lang="sv-SE"/>
            </a:p>
          </p:txBody>
        </p:sp>
        <p:sp>
          <p:nvSpPr>
            <p:cNvPr id="4136" name="Freeform 82"/>
            <p:cNvSpPr>
              <a:spLocks/>
            </p:cNvSpPr>
            <p:nvPr/>
          </p:nvSpPr>
          <p:spPr bwMode="auto">
            <a:xfrm rot="4435589">
              <a:off x="2650" y="3879"/>
              <a:ext cx="550" cy="1785"/>
            </a:xfrm>
            <a:custGeom>
              <a:avLst/>
              <a:gdLst>
                <a:gd name="T0" fmla="*/ 0 w 550"/>
                <a:gd name="T1" fmla="*/ 1751 h 1785"/>
                <a:gd name="T2" fmla="*/ 0 w 550"/>
                <a:gd name="T3" fmla="*/ 1681 h 1785"/>
                <a:gd name="T4" fmla="*/ 38 w 550"/>
                <a:gd name="T5" fmla="*/ 1593 h 1785"/>
                <a:gd name="T6" fmla="*/ 118 w 550"/>
                <a:gd name="T7" fmla="*/ 1522 h 1785"/>
                <a:gd name="T8" fmla="*/ 175 w 550"/>
                <a:gd name="T9" fmla="*/ 1468 h 1785"/>
                <a:gd name="T10" fmla="*/ 273 w 550"/>
                <a:gd name="T11" fmla="*/ 1381 h 1785"/>
                <a:gd name="T12" fmla="*/ 334 w 550"/>
                <a:gd name="T13" fmla="*/ 1310 h 1785"/>
                <a:gd name="T14" fmla="*/ 372 w 550"/>
                <a:gd name="T15" fmla="*/ 1239 h 1785"/>
                <a:gd name="T16" fmla="*/ 391 w 550"/>
                <a:gd name="T17" fmla="*/ 1168 h 1785"/>
                <a:gd name="T18" fmla="*/ 391 w 550"/>
                <a:gd name="T19" fmla="*/ 1098 h 1785"/>
                <a:gd name="T20" fmla="*/ 391 w 550"/>
                <a:gd name="T21" fmla="*/ 1027 h 1785"/>
                <a:gd name="T22" fmla="*/ 391 w 550"/>
                <a:gd name="T23" fmla="*/ 956 h 1785"/>
                <a:gd name="T24" fmla="*/ 391 w 550"/>
                <a:gd name="T25" fmla="*/ 886 h 1785"/>
                <a:gd name="T26" fmla="*/ 414 w 550"/>
                <a:gd name="T27" fmla="*/ 815 h 1785"/>
                <a:gd name="T28" fmla="*/ 429 w 550"/>
                <a:gd name="T29" fmla="*/ 744 h 1785"/>
                <a:gd name="T30" fmla="*/ 452 w 550"/>
                <a:gd name="T31" fmla="*/ 637 h 1785"/>
                <a:gd name="T32" fmla="*/ 490 w 550"/>
                <a:gd name="T33" fmla="*/ 566 h 1785"/>
                <a:gd name="T34" fmla="*/ 490 w 550"/>
                <a:gd name="T35" fmla="*/ 495 h 1785"/>
                <a:gd name="T36" fmla="*/ 509 w 550"/>
                <a:gd name="T37" fmla="*/ 424 h 1785"/>
                <a:gd name="T38" fmla="*/ 509 w 550"/>
                <a:gd name="T39" fmla="*/ 337 h 1785"/>
                <a:gd name="T40" fmla="*/ 528 w 550"/>
                <a:gd name="T41" fmla="*/ 249 h 1785"/>
                <a:gd name="T42" fmla="*/ 528 w 550"/>
                <a:gd name="T43" fmla="*/ 178 h 1785"/>
                <a:gd name="T44" fmla="*/ 550 w 550"/>
                <a:gd name="T45" fmla="*/ 107 h 1785"/>
                <a:gd name="T46" fmla="*/ 528 w 550"/>
                <a:gd name="T47" fmla="*/ 37 h 1785"/>
                <a:gd name="T48" fmla="*/ 471 w 550"/>
                <a:gd name="T49" fmla="*/ 37 h 1785"/>
                <a:gd name="T50" fmla="*/ 429 w 550"/>
                <a:gd name="T51" fmla="*/ 107 h 1785"/>
                <a:gd name="T52" fmla="*/ 414 w 550"/>
                <a:gd name="T53" fmla="*/ 212 h 1785"/>
                <a:gd name="T54" fmla="*/ 391 w 550"/>
                <a:gd name="T55" fmla="*/ 283 h 1785"/>
                <a:gd name="T56" fmla="*/ 372 w 550"/>
                <a:gd name="T57" fmla="*/ 354 h 1785"/>
                <a:gd name="T58" fmla="*/ 353 w 550"/>
                <a:gd name="T59" fmla="*/ 424 h 1785"/>
                <a:gd name="T60" fmla="*/ 353 w 550"/>
                <a:gd name="T61" fmla="*/ 495 h 1785"/>
                <a:gd name="T62" fmla="*/ 334 w 550"/>
                <a:gd name="T63" fmla="*/ 566 h 1785"/>
                <a:gd name="T64" fmla="*/ 315 w 550"/>
                <a:gd name="T65" fmla="*/ 637 h 1785"/>
                <a:gd name="T66" fmla="*/ 296 w 550"/>
                <a:gd name="T67" fmla="*/ 707 h 1785"/>
                <a:gd name="T68" fmla="*/ 273 w 550"/>
                <a:gd name="T69" fmla="*/ 795 h 1785"/>
                <a:gd name="T70" fmla="*/ 273 w 550"/>
                <a:gd name="T71" fmla="*/ 903 h 1785"/>
                <a:gd name="T72" fmla="*/ 273 w 550"/>
                <a:gd name="T73" fmla="*/ 990 h 1785"/>
                <a:gd name="T74" fmla="*/ 273 w 550"/>
                <a:gd name="T75" fmla="*/ 1061 h 1785"/>
                <a:gd name="T76" fmla="*/ 216 w 550"/>
                <a:gd name="T77" fmla="*/ 1132 h 1785"/>
                <a:gd name="T78" fmla="*/ 197 w 550"/>
                <a:gd name="T79" fmla="*/ 1202 h 1785"/>
                <a:gd name="T80" fmla="*/ 137 w 550"/>
                <a:gd name="T81" fmla="*/ 1273 h 1785"/>
                <a:gd name="T82" fmla="*/ 118 w 550"/>
                <a:gd name="T83" fmla="*/ 1344 h 1785"/>
                <a:gd name="T84" fmla="*/ 79 w 550"/>
                <a:gd name="T85" fmla="*/ 1398 h 1785"/>
                <a:gd name="T86" fmla="*/ 57 w 550"/>
                <a:gd name="T87" fmla="*/ 1468 h 1785"/>
                <a:gd name="T88" fmla="*/ 38 w 550"/>
                <a:gd name="T89" fmla="*/ 1556 h 1785"/>
                <a:gd name="T90" fmla="*/ 0 w 550"/>
                <a:gd name="T91" fmla="*/ 1785 h 178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550" h="1785">
                  <a:moveTo>
                    <a:pt x="0" y="1785"/>
                  </a:moveTo>
                  <a:lnTo>
                    <a:pt x="0" y="1751"/>
                  </a:lnTo>
                  <a:lnTo>
                    <a:pt x="0" y="1715"/>
                  </a:lnTo>
                  <a:lnTo>
                    <a:pt x="0" y="1681"/>
                  </a:lnTo>
                  <a:lnTo>
                    <a:pt x="38" y="1627"/>
                  </a:lnTo>
                  <a:lnTo>
                    <a:pt x="38" y="1593"/>
                  </a:lnTo>
                  <a:lnTo>
                    <a:pt x="79" y="1556"/>
                  </a:lnTo>
                  <a:lnTo>
                    <a:pt x="118" y="1522"/>
                  </a:lnTo>
                  <a:lnTo>
                    <a:pt x="137" y="1485"/>
                  </a:lnTo>
                  <a:lnTo>
                    <a:pt x="175" y="1468"/>
                  </a:lnTo>
                  <a:lnTo>
                    <a:pt x="216" y="1432"/>
                  </a:lnTo>
                  <a:lnTo>
                    <a:pt x="273" y="1381"/>
                  </a:lnTo>
                  <a:lnTo>
                    <a:pt x="296" y="1344"/>
                  </a:lnTo>
                  <a:lnTo>
                    <a:pt x="334" y="1310"/>
                  </a:lnTo>
                  <a:lnTo>
                    <a:pt x="353" y="1273"/>
                  </a:lnTo>
                  <a:lnTo>
                    <a:pt x="372" y="1239"/>
                  </a:lnTo>
                  <a:lnTo>
                    <a:pt x="391" y="1202"/>
                  </a:lnTo>
                  <a:lnTo>
                    <a:pt x="391" y="1168"/>
                  </a:lnTo>
                  <a:lnTo>
                    <a:pt x="391" y="1132"/>
                  </a:lnTo>
                  <a:lnTo>
                    <a:pt x="391" y="1098"/>
                  </a:lnTo>
                  <a:lnTo>
                    <a:pt x="391" y="1061"/>
                  </a:lnTo>
                  <a:lnTo>
                    <a:pt x="391" y="1027"/>
                  </a:lnTo>
                  <a:lnTo>
                    <a:pt x="391" y="990"/>
                  </a:lnTo>
                  <a:lnTo>
                    <a:pt x="391" y="956"/>
                  </a:lnTo>
                  <a:lnTo>
                    <a:pt x="391" y="920"/>
                  </a:lnTo>
                  <a:lnTo>
                    <a:pt x="391" y="886"/>
                  </a:lnTo>
                  <a:lnTo>
                    <a:pt x="414" y="849"/>
                  </a:lnTo>
                  <a:lnTo>
                    <a:pt x="414" y="815"/>
                  </a:lnTo>
                  <a:lnTo>
                    <a:pt x="429" y="778"/>
                  </a:lnTo>
                  <a:lnTo>
                    <a:pt x="429" y="744"/>
                  </a:lnTo>
                  <a:lnTo>
                    <a:pt x="429" y="690"/>
                  </a:lnTo>
                  <a:lnTo>
                    <a:pt x="452" y="637"/>
                  </a:lnTo>
                  <a:lnTo>
                    <a:pt x="471" y="603"/>
                  </a:lnTo>
                  <a:lnTo>
                    <a:pt x="490" y="566"/>
                  </a:lnTo>
                  <a:lnTo>
                    <a:pt x="490" y="532"/>
                  </a:lnTo>
                  <a:lnTo>
                    <a:pt x="490" y="495"/>
                  </a:lnTo>
                  <a:lnTo>
                    <a:pt x="509" y="461"/>
                  </a:lnTo>
                  <a:lnTo>
                    <a:pt x="509" y="424"/>
                  </a:lnTo>
                  <a:lnTo>
                    <a:pt x="509" y="371"/>
                  </a:lnTo>
                  <a:lnTo>
                    <a:pt x="509" y="337"/>
                  </a:lnTo>
                  <a:lnTo>
                    <a:pt x="528" y="283"/>
                  </a:lnTo>
                  <a:lnTo>
                    <a:pt x="528" y="249"/>
                  </a:lnTo>
                  <a:lnTo>
                    <a:pt x="528" y="212"/>
                  </a:lnTo>
                  <a:lnTo>
                    <a:pt x="528" y="178"/>
                  </a:lnTo>
                  <a:lnTo>
                    <a:pt x="550" y="141"/>
                  </a:lnTo>
                  <a:lnTo>
                    <a:pt x="550" y="107"/>
                  </a:lnTo>
                  <a:lnTo>
                    <a:pt x="550" y="71"/>
                  </a:lnTo>
                  <a:lnTo>
                    <a:pt x="528" y="37"/>
                  </a:lnTo>
                  <a:lnTo>
                    <a:pt x="509" y="0"/>
                  </a:lnTo>
                  <a:lnTo>
                    <a:pt x="471" y="37"/>
                  </a:lnTo>
                  <a:lnTo>
                    <a:pt x="452" y="71"/>
                  </a:lnTo>
                  <a:lnTo>
                    <a:pt x="429" y="107"/>
                  </a:lnTo>
                  <a:lnTo>
                    <a:pt x="429" y="158"/>
                  </a:lnTo>
                  <a:lnTo>
                    <a:pt x="414" y="212"/>
                  </a:lnTo>
                  <a:lnTo>
                    <a:pt x="391" y="249"/>
                  </a:lnTo>
                  <a:lnTo>
                    <a:pt x="391" y="283"/>
                  </a:lnTo>
                  <a:lnTo>
                    <a:pt x="372" y="320"/>
                  </a:lnTo>
                  <a:lnTo>
                    <a:pt x="372" y="354"/>
                  </a:lnTo>
                  <a:lnTo>
                    <a:pt x="353" y="390"/>
                  </a:lnTo>
                  <a:lnTo>
                    <a:pt x="353" y="424"/>
                  </a:lnTo>
                  <a:lnTo>
                    <a:pt x="353" y="461"/>
                  </a:lnTo>
                  <a:lnTo>
                    <a:pt x="353" y="495"/>
                  </a:lnTo>
                  <a:lnTo>
                    <a:pt x="353" y="532"/>
                  </a:lnTo>
                  <a:lnTo>
                    <a:pt x="334" y="566"/>
                  </a:lnTo>
                  <a:lnTo>
                    <a:pt x="334" y="603"/>
                  </a:lnTo>
                  <a:lnTo>
                    <a:pt x="315" y="637"/>
                  </a:lnTo>
                  <a:lnTo>
                    <a:pt x="315" y="673"/>
                  </a:lnTo>
                  <a:lnTo>
                    <a:pt x="296" y="707"/>
                  </a:lnTo>
                  <a:lnTo>
                    <a:pt x="296" y="744"/>
                  </a:lnTo>
                  <a:lnTo>
                    <a:pt x="273" y="795"/>
                  </a:lnTo>
                  <a:lnTo>
                    <a:pt x="273" y="866"/>
                  </a:lnTo>
                  <a:lnTo>
                    <a:pt x="273" y="903"/>
                  </a:lnTo>
                  <a:lnTo>
                    <a:pt x="273" y="956"/>
                  </a:lnTo>
                  <a:lnTo>
                    <a:pt x="273" y="990"/>
                  </a:lnTo>
                  <a:lnTo>
                    <a:pt x="273" y="1027"/>
                  </a:lnTo>
                  <a:lnTo>
                    <a:pt x="273" y="1061"/>
                  </a:lnTo>
                  <a:lnTo>
                    <a:pt x="254" y="1098"/>
                  </a:lnTo>
                  <a:lnTo>
                    <a:pt x="216" y="1132"/>
                  </a:lnTo>
                  <a:lnTo>
                    <a:pt x="216" y="1168"/>
                  </a:lnTo>
                  <a:lnTo>
                    <a:pt x="197" y="1202"/>
                  </a:lnTo>
                  <a:lnTo>
                    <a:pt x="175" y="1239"/>
                  </a:lnTo>
                  <a:lnTo>
                    <a:pt x="137" y="1273"/>
                  </a:lnTo>
                  <a:lnTo>
                    <a:pt x="137" y="1310"/>
                  </a:lnTo>
                  <a:lnTo>
                    <a:pt x="118" y="1344"/>
                  </a:lnTo>
                  <a:lnTo>
                    <a:pt x="118" y="1381"/>
                  </a:lnTo>
                  <a:lnTo>
                    <a:pt x="79" y="1398"/>
                  </a:lnTo>
                  <a:lnTo>
                    <a:pt x="79" y="1432"/>
                  </a:lnTo>
                  <a:lnTo>
                    <a:pt x="57" y="1468"/>
                  </a:lnTo>
                  <a:lnTo>
                    <a:pt x="38" y="1522"/>
                  </a:lnTo>
                  <a:lnTo>
                    <a:pt x="38" y="1556"/>
                  </a:lnTo>
                  <a:lnTo>
                    <a:pt x="38" y="1593"/>
                  </a:lnTo>
                  <a:lnTo>
                    <a:pt x="0" y="1785"/>
                  </a:lnTo>
                  <a:close/>
                </a:path>
              </a:pathLst>
            </a:custGeom>
            <a:solidFill>
              <a:srgbClr val="663300"/>
            </a:solidFill>
            <a:ln w="39688">
              <a:solidFill>
                <a:srgbClr val="996600"/>
              </a:solidFill>
              <a:prstDash val="solid"/>
              <a:round/>
              <a:headEnd/>
              <a:tailEnd/>
            </a:ln>
          </p:spPr>
          <p:txBody>
            <a:bodyPr/>
            <a:lstStyle/>
            <a:p>
              <a:endParaRPr lang="sv-SE"/>
            </a:p>
          </p:txBody>
        </p:sp>
        <p:sp>
          <p:nvSpPr>
            <p:cNvPr id="4137" name="Freeform 83"/>
            <p:cNvSpPr>
              <a:spLocks/>
            </p:cNvSpPr>
            <p:nvPr/>
          </p:nvSpPr>
          <p:spPr bwMode="auto">
            <a:xfrm rot="-4581493">
              <a:off x="3415" y="4413"/>
              <a:ext cx="394" cy="1131"/>
            </a:xfrm>
            <a:custGeom>
              <a:avLst/>
              <a:gdLst>
                <a:gd name="T0" fmla="*/ 296 w 394"/>
                <a:gd name="T1" fmla="*/ 1098 h 1131"/>
                <a:gd name="T2" fmla="*/ 277 w 394"/>
                <a:gd name="T3" fmla="*/ 1027 h 1131"/>
                <a:gd name="T4" fmla="*/ 197 w 394"/>
                <a:gd name="T5" fmla="*/ 956 h 1131"/>
                <a:gd name="T6" fmla="*/ 98 w 394"/>
                <a:gd name="T7" fmla="*/ 919 h 1131"/>
                <a:gd name="T8" fmla="*/ 60 w 394"/>
                <a:gd name="T9" fmla="*/ 849 h 1131"/>
                <a:gd name="T10" fmla="*/ 0 w 394"/>
                <a:gd name="T11" fmla="*/ 795 h 1131"/>
                <a:gd name="T12" fmla="*/ 0 w 394"/>
                <a:gd name="T13" fmla="*/ 707 h 1131"/>
                <a:gd name="T14" fmla="*/ 0 w 394"/>
                <a:gd name="T15" fmla="*/ 636 h 1131"/>
                <a:gd name="T16" fmla="*/ 0 w 394"/>
                <a:gd name="T17" fmla="*/ 566 h 1131"/>
                <a:gd name="T18" fmla="*/ 0 w 394"/>
                <a:gd name="T19" fmla="*/ 495 h 1131"/>
                <a:gd name="T20" fmla="*/ 0 w 394"/>
                <a:gd name="T21" fmla="*/ 424 h 1131"/>
                <a:gd name="T22" fmla="*/ 0 w 394"/>
                <a:gd name="T23" fmla="*/ 353 h 1131"/>
                <a:gd name="T24" fmla="*/ 22 w 394"/>
                <a:gd name="T25" fmla="*/ 283 h 1131"/>
                <a:gd name="T26" fmla="*/ 22 w 394"/>
                <a:gd name="T27" fmla="*/ 212 h 1131"/>
                <a:gd name="T28" fmla="*/ 41 w 394"/>
                <a:gd name="T29" fmla="*/ 141 h 1131"/>
                <a:gd name="T30" fmla="*/ 79 w 394"/>
                <a:gd name="T31" fmla="*/ 36 h 1131"/>
                <a:gd name="T32" fmla="*/ 79 w 394"/>
                <a:gd name="T33" fmla="*/ 36 h 1131"/>
                <a:gd name="T34" fmla="*/ 79 w 394"/>
                <a:gd name="T35" fmla="*/ 124 h 1131"/>
                <a:gd name="T36" fmla="*/ 140 w 394"/>
                <a:gd name="T37" fmla="*/ 212 h 1131"/>
                <a:gd name="T38" fmla="*/ 159 w 394"/>
                <a:gd name="T39" fmla="*/ 283 h 1131"/>
                <a:gd name="T40" fmla="*/ 159 w 394"/>
                <a:gd name="T41" fmla="*/ 353 h 1131"/>
                <a:gd name="T42" fmla="*/ 178 w 394"/>
                <a:gd name="T43" fmla="*/ 424 h 1131"/>
                <a:gd name="T44" fmla="*/ 178 w 394"/>
                <a:gd name="T45" fmla="*/ 495 h 1131"/>
                <a:gd name="T46" fmla="*/ 178 w 394"/>
                <a:gd name="T47" fmla="*/ 566 h 1131"/>
                <a:gd name="T48" fmla="*/ 178 w 394"/>
                <a:gd name="T49" fmla="*/ 636 h 1131"/>
                <a:gd name="T50" fmla="*/ 216 w 394"/>
                <a:gd name="T51" fmla="*/ 724 h 1131"/>
                <a:gd name="T52" fmla="*/ 254 w 394"/>
                <a:gd name="T53" fmla="*/ 795 h 1131"/>
                <a:gd name="T54" fmla="*/ 315 w 394"/>
                <a:gd name="T55" fmla="*/ 885 h 1131"/>
                <a:gd name="T56" fmla="*/ 353 w 394"/>
                <a:gd name="T57" fmla="*/ 956 h 1131"/>
                <a:gd name="T58" fmla="*/ 394 w 394"/>
                <a:gd name="T59" fmla="*/ 1027 h 1131"/>
                <a:gd name="T60" fmla="*/ 394 w 394"/>
                <a:gd name="T61" fmla="*/ 1098 h 1131"/>
                <a:gd name="T62" fmla="*/ 353 w 394"/>
                <a:gd name="T63" fmla="*/ 1131 h 1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94" h="1131">
                  <a:moveTo>
                    <a:pt x="353" y="1131"/>
                  </a:moveTo>
                  <a:lnTo>
                    <a:pt x="296" y="1098"/>
                  </a:lnTo>
                  <a:lnTo>
                    <a:pt x="296" y="1061"/>
                  </a:lnTo>
                  <a:lnTo>
                    <a:pt x="277" y="1027"/>
                  </a:lnTo>
                  <a:lnTo>
                    <a:pt x="238" y="990"/>
                  </a:lnTo>
                  <a:lnTo>
                    <a:pt x="197" y="956"/>
                  </a:lnTo>
                  <a:lnTo>
                    <a:pt x="159" y="936"/>
                  </a:lnTo>
                  <a:lnTo>
                    <a:pt x="98" y="919"/>
                  </a:lnTo>
                  <a:lnTo>
                    <a:pt x="79" y="885"/>
                  </a:lnTo>
                  <a:lnTo>
                    <a:pt x="60" y="849"/>
                  </a:lnTo>
                  <a:lnTo>
                    <a:pt x="22" y="832"/>
                  </a:lnTo>
                  <a:lnTo>
                    <a:pt x="0" y="795"/>
                  </a:lnTo>
                  <a:lnTo>
                    <a:pt x="0" y="744"/>
                  </a:lnTo>
                  <a:lnTo>
                    <a:pt x="0" y="707"/>
                  </a:lnTo>
                  <a:lnTo>
                    <a:pt x="0" y="673"/>
                  </a:lnTo>
                  <a:lnTo>
                    <a:pt x="0" y="636"/>
                  </a:lnTo>
                  <a:lnTo>
                    <a:pt x="0" y="602"/>
                  </a:lnTo>
                  <a:lnTo>
                    <a:pt x="0" y="566"/>
                  </a:lnTo>
                  <a:lnTo>
                    <a:pt x="0" y="532"/>
                  </a:lnTo>
                  <a:lnTo>
                    <a:pt x="0" y="495"/>
                  </a:lnTo>
                  <a:lnTo>
                    <a:pt x="0" y="461"/>
                  </a:lnTo>
                  <a:lnTo>
                    <a:pt x="0" y="424"/>
                  </a:lnTo>
                  <a:lnTo>
                    <a:pt x="0" y="390"/>
                  </a:lnTo>
                  <a:lnTo>
                    <a:pt x="0" y="353"/>
                  </a:lnTo>
                  <a:lnTo>
                    <a:pt x="22" y="319"/>
                  </a:lnTo>
                  <a:lnTo>
                    <a:pt x="22" y="283"/>
                  </a:lnTo>
                  <a:lnTo>
                    <a:pt x="22" y="249"/>
                  </a:lnTo>
                  <a:lnTo>
                    <a:pt x="22" y="212"/>
                  </a:lnTo>
                  <a:lnTo>
                    <a:pt x="41" y="178"/>
                  </a:lnTo>
                  <a:lnTo>
                    <a:pt x="41" y="141"/>
                  </a:lnTo>
                  <a:lnTo>
                    <a:pt x="60" y="87"/>
                  </a:lnTo>
                  <a:lnTo>
                    <a:pt x="79" y="36"/>
                  </a:lnTo>
                  <a:lnTo>
                    <a:pt x="79" y="0"/>
                  </a:lnTo>
                  <a:lnTo>
                    <a:pt x="79" y="36"/>
                  </a:lnTo>
                  <a:lnTo>
                    <a:pt x="79" y="87"/>
                  </a:lnTo>
                  <a:lnTo>
                    <a:pt x="79" y="124"/>
                  </a:lnTo>
                  <a:lnTo>
                    <a:pt x="98" y="158"/>
                  </a:lnTo>
                  <a:lnTo>
                    <a:pt x="140" y="212"/>
                  </a:lnTo>
                  <a:lnTo>
                    <a:pt x="159" y="249"/>
                  </a:lnTo>
                  <a:lnTo>
                    <a:pt x="159" y="283"/>
                  </a:lnTo>
                  <a:lnTo>
                    <a:pt x="159" y="319"/>
                  </a:lnTo>
                  <a:lnTo>
                    <a:pt x="159" y="353"/>
                  </a:lnTo>
                  <a:lnTo>
                    <a:pt x="159" y="390"/>
                  </a:lnTo>
                  <a:lnTo>
                    <a:pt x="178" y="424"/>
                  </a:lnTo>
                  <a:lnTo>
                    <a:pt x="178" y="461"/>
                  </a:lnTo>
                  <a:lnTo>
                    <a:pt x="178" y="495"/>
                  </a:lnTo>
                  <a:lnTo>
                    <a:pt x="178" y="532"/>
                  </a:lnTo>
                  <a:lnTo>
                    <a:pt x="178" y="566"/>
                  </a:lnTo>
                  <a:lnTo>
                    <a:pt x="178" y="602"/>
                  </a:lnTo>
                  <a:lnTo>
                    <a:pt x="178" y="636"/>
                  </a:lnTo>
                  <a:lnTo>
                    <a:pt x="197" y="690"/>
                  </a:lnTo>
                  <a:lnTo>
                    <a:pt x="216" y="724"/>
                  </a:lnTo>
                  <a:lnTo>
                    <a:pt x="238" y="761"/>
                  </a:lnTo>
                  <a:lnTo>
                    <a:pt x="254" y="795"/>
                  </a:lnTo>
                  <a:lnTo>
                    <a:pt x="296" y="849"/>
                  </a:lnTo>
                  <a:lnTo>
                    <a:pt x="315" y="885"/>
                  </a:lnTo>
                  <a:lnTo>
                    <a:pt x="315" y="919"/>
                  </a:lnTo>
                  <a:lnTo>
                    <a:pt x="353" y="956"/>
                  </a:lnTo>
                  <a:lnTo>
                    <a:pt x="375" y="990"/>
                  </a:lnTo>
                  <a:lnTo>
                    <a:pt x="394" y="1027"/>
                  </a:lnTo>
                  <a:lnTo>
                    <a:pt x="394" y="1061"/>
                  </a:lnTo>
                  <a:lnTo>
                    <a:pt x="394" y="1098"/>
                  </a:lnTo>
                  <a:lnTo>
                    <a:pt x="394" y="1131"/>
                  </a:lnTo>
                  <a:lnTo>
                    <a:pt x="353" y="1131"/>
                  </a:lnTo>
                  <a:close/>
                </a:path>
              </a:pathLst>
            </a:custGeom>
            <a:solidFill>
              <a:srgbClr val="663300"/>
            </a:solidFill>
            <a:ln w="39688">
              <a:solidFill>
                <a:srgbClr val="996600"/>
              </a:solidFill>
              <a:prstDash val="solid"/>
              <a:round/>
              <a:headEnd/>
              <a:tailEnd/>
            </a:ln>
          </p:spPr>
          <p:txBody>
            <a:bodyPr/>
            <a:lstStyle/>
            <a:p>
              <a:endParaRPr lang="sv-SE"/>
            </a:p>
          </p:txBody>
        </p:sp>
        <p:sp>
          <p:nvSpPr>
            <p:cNvPr id="4138" name="Freeform 84"/>
            <p:cNvSpPr>
              <a:spLocks/>
            </p:cNvSpPr>
            <p:nvPr/>
          </p:nvSpPr>
          <p:spPr bwMode="auto">
            <a:xfrm rot="-4578164">
              <a:off x="1818" y="4120"/>
              <a:ext cx="411" cy="1681"/>
            </a:xfrm>
            <a:custGeom>
              <a:avLst/>
              <a:gdLst>
                <a:gd name="T0" fmla="*/ 392 w 411"/>
                <a:gd name="T1" fmla="*/ 1610 h 1681"/>
                <a:gd name="T2" fmla="*/ 392 w 411"/>
                <a:gd name="T3" fmla="*/ 1540 h 1681"/>
                <a:gd name="T4" fmla="*/ 331 w 411"/>
                <a:gd name="T5" fmla="*/ 1486 h 1681"/>
                <a:gd name="T6" fmla="*/ 312 w 411"/>
                <a:gd name="T7" fmla="*/ 1415 h 1681"/>
                <a:gd name="T8" fmla="*/ 233 w 411"/>
                <a:gd name="T9" fmla="*/ 1344 h 1681"/>
                <a:gd name="T10" fmla="*/ 194 w 411"/>
                <a:gd name="T11" fmla="*/ 1274 h 1681"/>
                <a:gd name="T12" fmla="*/ 137 w 411"/>
                <a:gd name="T13" fmla="*/ 1203 h 1681"/>
                <a:gd name="T14" fmla="*/ 77 w 411"/>
                <a:gd name="T15" fmla="*/ 1132 h 1681"/>
                <a:gd name="T16" fmla="*/ 77 w 411"/>
                <a:gd name="T17" fmla="*/ 1061 h 1681"/>
                <a:gd name="T18" fmla="*/ 57 w 411"/>
                <a:gd name="T19" fmla="*/ 991 h 1681"/>
                <a:gd name="T20" fmla="*/ 57 w 411"/>
                <a:gd name="T21" fmla="*/ 920 h 1681"/>
                <a:gd name="T22" fmla="*/ 38 w 411"/>
                <a:gd name="T23" fmla="*/ 849 h 1681"/>
                <a:gd name="T24" fmla="*/ 19 w 411"/>
                <a:gd name="T25" fmla="*/ 778 h 1681"/>
                <a:gd name="T26" fmla="*/ 19 w 411"/>
                <a:gd name="T27" fmla="*/ 708 h 1681"/>
                <a:gd name="T28" fmla="*/ 0 w 411"/>
                <a:gd name="T29" fmla="*/ 637 h 1681"/>
                <a:gd name="T30" fmla="*/ 0 w 411"/>
                <a:gd name="T31" fmla="*/ 566 h 1681"/>
                <a:gd name="T32" fmla="*/ 19 w 411"/>
                <a:gd name="T33" fmla="*/ 495 h 1681"/>
                <a:gd name="T34" fmla="*/ 38 w 411"/>
                <a:gd name="T35" fmla="*/ 425 h 1681"/>
                <a:gd name="T36" fmla="*/ 57 w 411"/>
                <a:gd name="T37" fmla="*/ 354 h 1681"/>
                <a:gd name="T38" fmla="*/ 57 w 411"/>
                <a:gd name="T39" fmla="*/ 283 h 1681"/>
                <a:gd name="T40" fmla="*/ 77 w 411"/>
                <a:gd name="T41" fmla="*/ 213 h 1681"/>
                <a:gd name="T42" fmla="*/ 77 w 411"/>
                <a:gd name="T43" fmla="*/ 142 h 1681"/>
                <a:gd name="T44" fmla="*/ 57 w 411"/>
                <a:gd name="T45" fmla="*/ 71 h 1681"/>
                <a:gd name="T46" fmla="*/ 57 w 411"/>
                <a:gd name="T47" fmla="*/ 0 h 1681"/>
                <a:gd name="T48" fmla="*/ 57 w 411"/>
                <a:gd name="T49" fmla="*/ 71 h 1681"/>
                <a:gd name="T50" fmla="*/ 57 w 411"/>
                <a:gd name="T51" fmla="*/ 142 h 1681"/>
                <a:gd name="T52" fmla="*/ 57 w 411"/>
                <a:gd name="T53" fmla="*/ 213 h 1681"/>
                <a:gd name="T54" fmla="*/ 77 w 411"/>
                <a:gd name="T55" fmla="*/ 283 h 1681"/>
                <a:gd name="T56" fmla="*/ 96 w 411"/>
                <a:gd name="T57" fmla="*/ 374 h 1681"/>
                <a:gd name="T58" fmla="*/ 137 w 411"/>
                <a:gd name="T59" fmla="*/ 445 h 1681"/>
                <a:gd name="T60" fmla="*/ 156 w 411"/>
                <a:gd name="T61" fmla="*/ 515 h 1681"/>
                <a:gd name="T62" fmla="*/ 156 w 411"/>
                <a:gd name="T63" fmla="*/ 603 h 1681"/>
                <a:gd name="T64" fmla="*/ 175 w 411"/>
                <a:gd name="T65" fmla="*/ 674 h 1681"/>
                <a:gd name="T66" fmla="*/ 175 w 411"/>
                <a:gd name="T67" fmla="*/ 744 h 1681"/>
                <a:gd name="T68" fmla="*/ 194 w 411"/>
                <a:gd name="T69" fmla="*/ 815 h 1681"/>
                <a:gd name="T70" fmla="*/ 233 w 411"/>
                <a:gd name="T71" fmla="*/ 920 h 1681"/>
                <a:gd name="T72" fmla="*/ 255 w 411"/>
                <a:gd name="T73" fmla="*/ 991 h 1681"/>
                <a:gd name="T74" fmla="*/ 312 w 411"/>
                <a:gd name="T75" fmla="*/ 1061 h 1681"/>
                <a:gd name="T76" fmla="*/ 312 w 411"/>
                <a:gd name="T77" fmla="*/ 1132 h 1681"/>
                <a:gd name="T78" fmla="*/ 331 w 411"/>
                <a:gd name="T79" fmla="*/ 1203 h 1681"/>
                <a:gd name="T80" fmla="*/ 331 w 411"/>
                <a:gd name="T81" fmla="*/ 1274 h 1681"/>
                <a:gd name="T82" fmla="*/ 350 w 411"/>
                <a:gd name="T83" fmla="*/ 1344 h 1681"/>
                <a:gd name="T84" fmla="*/ 392 w 411"/>
                <a:gd name="T85" fmla="*/ 1435 h 1681"/>
                <a:gd name="T86" fmla="*/ 392 w 411"/>
                <a:gd name="T87" fmla="*/ 1506 h 168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11" h="1681">
                  <a:moveTo>
                    <a:pt x="411" y="1681"/>
                  </a:moveTo>
                  <a:lnTo>
                    <a:pt x="392" y="1610"/>
                  </a:lnTo>
                  <a:lnTo>
                    <a:pt x="392" y="1576"/>
                  </a:lnTo>
                  <a:lnTo>
                    <a:pt x="392" y="1540"/>
                  </a:lnTo>
                  <a:lnTo>
                    <a:pt x="350" y="1523"/>
                  </a:lnTo>
                  <a:lnTo>
                    <a:pt x="331" y="1486"/>
                  </a:lnTo>
                  <a:lnTo>
                    <a:pt x="312" y="1452"/>
                  </a:lnTo>
                  <a:lnTo>
                    <a:pt x="312" y="1415"/>
                  </a:lnTo>
                  <a:lnTo>
                    <a:pt x="274" y="1381"/>
                  </a:lnTo>
                  <a:lnTo>
                    <a:pt x="233" y="1344"/>
                  </a:lnTo>
                  <a:lnTo>
                    <a:pt x="233" y="1310"/>
                  </a:lnTo>
                  <a:lnTo>
                    <a:pt x="194" y="1274"/>
                  </a:lnTo>
                  <a:lnTo>
                    <a:pt x="156" y="1240"/>
                  </a:lnTo>
                  <a:lnTo>
                    <a:pt x="137" y="1203"/>
                  </a:lnTo>
                  <a:lnTo>
                    <a:pt x="96" y="1169"/>
                  </a:lnTo>
                  <a:lnTo>
                    <a:pt x="77" y="1132"/>
                  </a:lnTo>
                  <a:lnTo>
                    <a:pt x="77" y="1098"/>
                  </a:lnTo>
                  <a:lnTo>
                    <a:pt x="77" y="1061"/>
                  </a:lnTo>
                  <a:lnTo>
                    <a:pt x="57" y="1027"/>
                  </a:lnTo>
                  <a:lnTo>
                    <a:pt x="57" y="991"/>
                  </a:lnTo>
                  <a:lnTo>
                    <a:pt x="57" y="957"/>
                  </a:lnTo>
                  <a:lnTo>
                    <a:pt x="57" y="920"/>
                  </a:lnTo>
                  <a:lnTo>
                    <a:pt x="38" y="886"/>
                  </a:lnTo>
                  <a:lnTo>
                    <a:pt x="38" y="849"/>
                  </a:lnTo>
                  <a:lnTo>
                    <a:pt x="19" y="815"/>
                  </a:lnTo>
                  <a:lnTo>
                    <a:pt x="19" y="778"/>
                  </a:lnTo>
                  <a:lnTo>
                    <a:pt x="19" y="744"/>
                  </a:lnTo>
                  <a:lnTo>
                    <a:pt x="19" y="708"/>
                  </a:lnTo>
                  <a:lnTo>
                    <a:pt x="0" y="674"/>
                  </a:lnTo>
                  <a:lnTo>
                    <a:pt x="0" y="637"/>
                  </a:lnTo>
                  <a:lnTo>
                    <a:pt x="0" y="603"/>
                  </a:lnTo>
                  <a:lnTo>
                    <a:pt x="0" y="566"/>
                  </a:lnTo>
                  <a:lnTo>
                    <a:pt x="19" y="532"/>
                  </a:lnTo>
                  <a:lnTo>
                    <a:pt x="19" y="495"/>
                  </a:lnTo>
                  <a:lnTo>
                    <a:pt x="19" y="462"/>
                  </a:lnTo>
                  <a:lnTo>
                    <a:pt x="38" y="425"/>
                  </a:lnTo>
                  <a:lnTo>
                    <a:pt x="38" y="391"/>
                  </a:lnTo>
                  <a:lnTo>
                    <a:pt x="57" y="354"/>
                  </a:lnTo>
                  <a:lnTo>
                    <a:pt x="57" y="320"/>
                  </a:lnTo>
                  <a:lnTo>
                    <a:pt x="57" y="283"/>
                  </a:lnTo>
                  <a:lnTo>
                    <a:pt x="77" y="249"/>
                  </a:lnTo>
                  <a:lnTo>
                    <a:pt x="77" y="213"/>
                  </a:lnTo>
                  <a:lnTo>
                    <a:pt x="77" y="179"/>
                  </a:lnTo>
                  <a:lnTo>
                    <a:pt x="77" y="142"/>
                  </a:lnTo>
                  <a:lnTo>
                    <a:pt x="77" y="108"/>
                  </a:lnTo>
                  <a:lnTo>
                    <a:pt x="57" y="71"/>
                  </a:lnTo>
                  <a:lnTo>
                    <a:pt x="57" y="37"/>
                  </a:lnTo>
                  <a:lnTo>
                    <a:pt x="57" y="0"/>
                  </a:lnTo>
                  <a:lnTo>
                    <a:pt x="57" y="37"/>
                  </a:lnTo>
                  <a:lnTo>
                    <a:pt x="57" y="71"/>
                  </a:lnTo>
                  <a:lnTo>
                    <a:pt x="57" y="108"/>
                  </a:lnTo>
                  <a:lnTo>
                    <a:pt x="57" y="142"/>
                  </a:lnTo>
                  <a:lnTo>
                    <a:pt x="57" y="179"/>
                  </a:lnTo>
                  <a:lnTo>
                    <a:pt x="57" y="213"/>
                  </a:lnTo>
                  <a:lnTo>
                    <a:pt x="77" y="249"/>
                  </a:lnTo>
                  <a:lnTo>
                    <a:pt x="77" y="283"/>
                  </a:lnTo>
                  <a:lnTo>
                    <a:pt x="77" y="320"/>
                  </a:lnTo>
                  <a:lnTo>
                    <a:pt x="96" y="374"/>
                  </a:lnTo>
                  <a:lnTo>
                    <a:pt x="118" y="408"/>
                  </a:lnTo>
                  <a:lnTo>
                    <a:pt x="137" y="445"/>
                  </a:lnTo>
                  <a:lnTo>
                    <a:pt x="156" y="479"/>
                  </a:lnTo>
                  <a:lnTo>
                    <a:pt x="156" y="515"/>
                  </a:lnTo>
                  <a:lnTo>
                    <a:pt x="156" y="549"/>
                  </a:lnTo>
                  <a:lnTo>
                    <a:pt x="156" y="603"/>
                  </a:lnTo>
                  <a:lnTo>
                    <a:pt x="175" y="637"/>
                  </a:lnTo>
                  <a:lnTo>
                    <a:pt x="175" y="674"/>
                  </a:lnTo>
                  <a:lnTo>
                    <a:pt x="175" y="708"/>
                  </a:lnTo>
                  <a:lnTo>
                    <a:pt x="175" y="744"/>
                  </a:lnTo>
                  <a:lnTo>
                    <a:pt x="175" y="778"/>
                  </a:lnTo>
                  <a:lnTo>
                    <a:pt x="194" y="815"/>
                  </a:lnTo>
                  <a:lnTo>
                    <a:pt x="217" y="869"/>
                  </a:lnTo>
                  <a:lnTo>
                    <a:pt x="233" y="920"/>
                  </a:lnTo>
                  <a:lnTo>
                    <a:pt x="233" y="957"/>
                  </a:lnTo>
                  <a:lnTo>
                    <a:pt x="255" y="991"/>
                  </a:lnTo>
                  <a:lnTo>
                    <a:pt x="274" y="1027"/>
                  </a:lnTo>
                  <a:lnTo>
                    <a:pt x="312" y="1061"/>
                  </a:lnTo>
                  <a:lnTo>
                    <a:pt x="312" y="1098"/>
                  </a:lnTo>
                  <a:lnTo>
                    <a:pt x="312" y="1132"/>
                  </a:lnTo>
                  <a:lnTo>
                    <a:pt x="312" y="1169"/>
                  </a:lnTo>
                  <a:lnTo>
                    <a:pt x="331" y="1203"/>
                  </a:lnTo>
                  <a:lnTo>
                    <a:pt x="331" y="1240"/>
                  </a:lnTo>
                  <a:lnTo>
                    <a:pt x="331" y="1274"/>
                  </a:lnTo>
                  <a:lnTo>
                    <a:pt x="350" y="1310"/>
                  </a:lnTo>
                  <a:lnTo>
                    <a:pt x="350" y="1344"/>
                  </a:lnTo>
                  <a:lnTo>
                    <a:pt x="373" y="1381"/>
                  </a:lnTo>
                  <a:lnTo>
                    <a:pt x="392" y="1435"/>
                  </a:lnTo>
                  <a:lnTo>
                    <a:pt x="392" y="1469"/>
                  </a:lnTo>
                  <a:lnTo>
                    <a:pt x="392" y="1506"/>
                  </a:lnTo>
                  <a:lnTo>
                    <a:pt x="411" y="1681"/>
                  </a:lnTo>
                  <a:close/>
                </a:path>
              </a:pathLst>
            </a:custGeom>
            <a:solidFill>
              <a:srgbClr val="663300"/>
            </a:solidFill>
            <a:ln w="39688">
              <a:solidFill>
                <a:srgbClr val="996600"/>
              </a:solidFill>
              <a:prstDash val="solid"/>
              <a:round/>
              <a:headEnd/>
              <a:tailEnd/>
            </a:ln>
          </p:spPr>
          <p:txBody>
            <a:bodyPr/>
            <a:lstStyle/>
            <a:p>
              <a:endParaRPr lang="sv-SE"/>
            </a:p>
          </p:txBody>
        </p:sp>
        <p:sp>
          <p:nvSpPr>
            <p:cNvPr id="4139" name="Freeform 85"/>
            <p:cNvSpPr>
              <a:spLocks/>
            </p:cNvSpPr>
            <p:nvPr/>
          </p:nvSpPr>
          <p:spPr bwMode="auto">
            <a:xfrm rot="-5272826">
              <a:off x="1383" y="3841"/>
              <a:ext cx="233" cy="1998"/>
            </a:xfrm>
            <a:custGeom>
              <a:avLst/>
              <a:gdLst>
                <a:gd name="T0" fmla="*/ 118 w 233"/>
                <a:gd name="T1" fmla="*/ 1565 h 1998"/>
                <a:gd name="T2" fmla="*/ 118 w 233"/>
                <a:gd name="T3" fmla="*/ 1494 h 1998"/>
                <a:gd name="T4" fmla="*/ 96 w 233"/>
                <a:gd name="T5" fmla="*/ 1432 h 1998"/>
                <a:gd name="T6" fmla="*/ 86 w 233"/>
                <a:gd name="T7" fmla="*/ 1373 h 1998"/>
                <a:gd name="T8" fmla="*/ 48 w 233"/>
                <a:gd name="T9" fmla="*/ 1319 h 1998"/>
                <a:gd name="T10" fmla="*/ 19 w 233"/>
                <a:gd name="T11" fmla="*/ 1265 h 1998"/>
                <a:gd name="T12" fmla="*/ 0 w 233"/>
                <a:gd name="T13" fmla="*/ 1160 h 1998"/>
                <a:gd name="T14" fmla="*/ 19 w 233"/>
                <a:gd name="T15" fmla="*/ 1090 h 1998"/>
                <a:gd name="T16" fmla="*/ 38 w 233"/>
                <a:gd name="T17" fmla="*/ 991 h 1998"/>
                <a:gd name="T18" fmla="*/ 86 w 233"/>
                <a:gd name="T19" fmla="*/ 911 h 1998"/>
                <a:gd name="T20" fmla="*/ 118 w 233"/>
                <a:gd name="T21" fmla="*/ 841 h 1998"/>
                <a:gd name="T22" fmla="*/ 128 w 233"/>
                <a:gd name="T23" fmla="*/ 753 h 1998"/>
                <a:gd name="T24" fmla="*/ 128 w 233"/>
                <a:gd name="T25" fmla="*/ 691 h 1998"/>
                <a:gd name="T26" fmla="*/ 128 w 233"/>
                <a:gd name="T27" fmla="*/ 594 h 1998"/>
                <a:gd name="T28" fmla="*/ 128 w 233"/>
                <a:gd name="T29" fmla="*/ 504 h 1998"/>
                <a:gd name="T30" fmla="*/ 128 w 233"/>
                <a:gd name="T31" fmla="*/ 416 h 1998"/>
                <a:gd name="T32" fmla="*/ 137 w 233"/>
                <a:gd name="T33" fmla="*/ 312 h 1998"/>
                <a:gd name="T34" fmla="*/ 156 w 233"/>
                <a:gd name="T35" fmla="*/ 159 h 1998"/>
                <a:gd name="T36" fmla="*/ 156 w 233"/>
                <a:gd name="T37" fmla="*/ 88 h 1998"/>
                <a:gd name="T38" fmla="*/ 185 w 233"/>
                <a:gd name="T39" fmla="*/ 37 h 1998"/>
                <a:gd name="T40" fmla="*/ 194 w 233"/>
                <a:gd name="T41" fmla="*/ 17 h 1998"/>
                <a:gd name="T42" fmla="*/ 223 w 233"/>
                <a:gd name="T43" fmla="*/ 88 h 1998"/>
                <a:gd name="T44" fmla="*/ 233 w 233"/>
                <a:gd name="T45" fmla="*/ 159 h 1998"/>
                <a:gd name="T46" fmla="*/ 233 w 233"/>
                <a:gd name="T47" fmla="*/ 230 h 1998"/>
                <a:gd name="T48" fmla="*/ 233 w 233"/>
                <a:gd name="T49" fmla="*/ 320 h 1998"/>
                <a:gd name="T50" fmla="*/ 204 w 233"/>
                <a:gd name="T51" fmla="*/ 408 h 1998"/>
                <a:gd name="T52" fmla="*/ 194 w 233"/>
                <a:gd name="T53" fmla="*/ 495 h 1998"/>
                <a:gd name="T54" fmla="*/ 185 w 233"/>
                <a:gd name="T55" fmla="*/ 645 h 1998"/>
                <a:gd name="T56" fmla="*/ 194 w 233"/>
                <a:gd name="T57" fmla="*/ 795 h 1998"/>
                <a:gd name="T58" fmla="*/ 204 w 233"/>
                <a:gd name="T59" fmla="*/ 974 h 1998"/>
                <a:gd name="T60" fmla="*/ 204 w 233"/>
                <a:gd name="T61" fmla="*/ 1053 h 1998"/>
                <a:gd name="T62" fmla="*/ 204 w 233"/>
                <a:gd name="T63" fmla="*/ 1141 h 1998"/>
                <a:gd name="T64" fmla="*/ 217 w 233"/>
                <a:gd name="T65" fmla="*/ 1194 h 1998"/>
                <a:gd name="T66" fmla="*/ 223 w 233"/>
                <a:gd name="T67" fmla="*/ 1265 h 1998"/>
                <a:gd name="T68" fmla="*/ 233 w 233"/>
                <a:gd name="T69" fmla="*/ 1336 h 1998"/>
                <a:gd name="T70" fmla="*/ 233 w 233"/>
                <a:gd name="T71" fmla="*/ 1398 h 1998"/>
                <a:gd name="T72" fmla="*/ 233 w 233"/>
                <a:gd name="T73" fmla="*/ 1477 h 1998"/>
                <a:gd name="T74" fmla="*/ 233 w 233"/>
                <a:gd name="T75" fmla="*/ 1557 h 1998"/>
                <a:gd name="T76" fmla="*/ 204 w 233"/>
                <a:gd name="T77" fmla="*/ 1610 h 1998"/>
                <a:gd name="T78" fmla="*/ 185 w 233"/>
                <a:gd name="T79" fmla="*/ 1664 h 1998"/>
                <a:gd name="T80" fmla="*/ 166 w 233"/>
                <a:gd name="T81" fmla="*/ 1715 h 1998"/>
                <a:gd name="T82" fmla="*/ 156 w 233"/>
                <a:gd name="T83" fmla="*/ 1777 h 1998"/>
                <a:gd name="T84" fmla="*/ 137 w 233"/>
                <a:gd name="T85" fmla="*/ 1839 h 1998"/>
                <a:gd name="T86" fmla="*/ 118 w 233"/>
                <a:gd name="T87" fmla="*/ 1893 h 1998"/>
                <a:gd name="T88" fmla="*/ 105 w 233"/>
                <a:gd name="T89" fmla="*/ 1947 h 1998"/>
                <a:gd name="T90" fmla="*/ 105 w 233"/>
                <a:gd name="T91" fmla="*/ 1998 h 1998"/>
                <a:gd name="T92" fmla="*/ 96 w 233"/>
                <a:gd name="T93" fmla="*/ 1947 h 1998"/>
                <a:gd name="T94" fmla="*/ 96 w 233"/>
                <a:gd name="T95" fmla="*/ 1893 h 1998"/>
                <a:gd name="T96" fmla="*/ 96 w 233"/>
                <a:gd name="T97" fmla="*/ 1839 h 1998"/>
                <a:gd name="T98" fmla="*/ 105 w 233"/>
                <a:gd name="T99" fmla="*/ 1786 h 1998"/>
                <a:gd name="T100" fmla="*/ 118 w 233"/>
                <a:gd name="T101" fmla="*/ 1735 h 1998"/>
                <a:gd name="T102" fmla="*/ 96 w 233"/>
                <a:gd name="T103" fmla="*/ 1698 h 199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33" h="1998">
                  <a:moveTo>
                    <a:pt x="96" y="1698"/>
                  </a:moveTo>
                  <a:lnTo>
                    <a:pt x="118" y="1585"/>
                  </a:lnTo>
                  <a:lnTo>
                    <a:pt x="118" y="1565"/>
                  </a:lnTo>
                  <a:lnTo>
                    <a:pt x="118" y="1548"/>
                  </a:lnTo>
                  <a:lnTo>
                    <a:pt x="118" y="1514"/>
                  </a:lnTo>
                  <a:lnTo>
                    <a:pt x="118" y="1494"/>
                  </a:lnTo>
                  <a:lnTo>
                    <a:pt x="105" y="1477"/>
                  </a:lnTo>
                  <a:lnTo>
                    <a:pt x="105" y="1460"/>
                  </a:lnTo>
                  <a:lnTo>
                    <a:pt x="96" y="1432"/>
                  </a:lnTo>
                  <a:lnTo>
                    <a:pt x="96" y="1415"/>
                  </a:lnTo>
                  <a:lnTo>
                    <a:pt x="86" y="1398"/>
                  </a:lnTo>
                  <a:lnTo>
                    <a:pt x="86" y="1373"/>
                  </a:lnTo>
                  <a:lnTo>
                    <a:pt x="77" y="1353"/>
                  </a:lnTo>
                  <a:lnTo>
                    <a:pt x="67" y="1336"/>
                  </a:lnTo>
                  <a:lnTo>
                    <a:pt x="48" y="1319"/>
                  </a:lnTo>
                  <a:lnTo>
                    <a:pt x="38" y="1302"/>
                  </a:lnTo>
                  <a:lnTo>
                    <a:pt x="29" y="1282"/>
                  </a:lnTo>
                  <a:lnTo>
                    <a:pt x="19" y="1265"/>
                  </a:lnTo>
                  <a:lnTo>
                    <a:pt x="10" y="1240"/>
                  </a:lnTo>
                  <a:lnTo>
                    <a:pt x="0" y="1203"/>
                  </a:lnTo>
                  <a:lnTo>
                    <a:pt x="0" y="1160"/>
                  </a:lnTo>
                  <a:lnTo>
                    <a:pt x="10" y="1141"/>
                  </a:lnTo>
                  <a:lnTo>
                    <a:pt x="10" y="1115"/>
                  </a:lnTo>
                  <a:lnTo>
                    <a:pt x="19" y="1090"/>
                  </a:lnTo>
                  <a:lnTo>
                    <a:pt x="29" y="1061"/>
                  </a:lnTo>
                  <a:lnTo>
                    <a:pt x="38" y="1027"/>
                  </a:lnTo>
                  <a:lnTo>
                    <a:pt x="38" y="991"/>
                  </a:lnTo>
                  <a:lnTo>
                    <a:pt x="58" y="965"/>
                  </a:lnTo>
                  <a:lnTo>
                    <a:pt x="77" y="928"/>
                  </a:lnTo>
                  <a:lnTo>
                    <a:pt x="86" y="911"/>
                  </a:lnTo>
                  <a:lnTo>
                    <a:pt x="96" y="877"/>
                  </a:lnTo>
                  <a:lnTo>
                    <a:pt x="105" y="858"/>
                  </a:lnTo>
                  <a:lnTo>
                    <a:pt x="118" y="841"/>
                  </a:lnTo>
                  <a:lnTo>
                    <a:pt x="118" y="807"/>
                  </a:lnTo>
                  <a:lnTo>
                    <a:pt x="118" y="778"/>
                  </a:lnTo>
                  <a:lnTo>
                    <a:pt x="128" y="753"/>
                  </a:lnTo>
                  <a:lnTo>
                    <a:pt x="128" y="736"/>
                  </a:lnTo>
                  <a:lnTo>
                    <a:pt x="128" y="716"/>
                  </a:lnTo>
                  <a:lnTo>
                    <a:pt x="128" y="691"/>
                  </a:lnTo>
                  <a:lnTo>
                    <a:pt x="128" y="665"/>
                  </a:lnTo>
                  <a:lnTo>
                    <a:pt x="128" y="628"/>
                  </a:lnTo>
                  <a:lnTo>
                    <a:pt x="128" y="594"/>
                  </a:lnTo>
                  <a:lnTo>
                    <a:pt x="128" y="558"/>
                  </a:lnTo>
                  <a:lnTo>
                    <a:pt x="128" y="532"/>
                  </a:lnTo>
                  <a:lnTo>
                    <a:pt x="128" y="504"/>
                  </a:lnTo>
                  <a:lnTo>
                    <a:pt x="128" y="470"/>
                  </a:lnTo>
                  <a:lnTo>
                    <a:pt x="128" y="442"/>
                  </a:lnTo>
                  <a:lnTo>
                    <a:pt x="128" y="416"/>
                  </a:lnTo>
                  <a:lnTo>
                    <a:pt x="128" y="382"/>
                  </a:lnTo>
                  <a:lnTo>
                    <a:pt x="137" y="346"/>
                  </a:lnTo>
                  <a:lnTo>
                    <a:pt x="137" y="312"/>
                  </a:lnTo>
                  <a:lnTo>
                    <a:pt x="147" y="275"/>
                  </a:lnTo>
                  <a:lnTo>
                    <a:pt x="156" y="187"/>
                  </a:lnTo>
                  <a:lnTo>
                    <a:pt x="156" y="159"/>
                  </a:lnTo>
                  <a:lnTo>
                    <a:pt x="156" y="142"/>
                  </a:lnTo>
                  <a:lnTo>
                    <a:pt x="156" y="125"/>
                  </a:lnTo>
                  <a:lnTo>
                    <a:pt x="156" y="88"/>
                  </a:lnTo>
                  <a:lnTo>
                    <a:pt x="166" y="71"/>
                  </a:lnTo>
                  <a:lnTo>
                    <a:pt x="166" y="54"/>
                  </a:lnTo>
                  <a:lnTo>
                    <a:pt x="185" y="37"/>
                  </a:lnTo>
                  <a:lnTo>
                    <a:pt x="194" y="17"/>
                  </a:lnTo>
                  <a:lnTo>
                    <a:pt x="194" y="0"/>
                  </a:lnTo>
                  <a:lnTo>
                    <a:pt x="194" y="17"/>
                  </a:lnTo>
                  <a:lnTo>
                    <a:pt x="204" y="37"/>
                  </a:lnTo>
                  <a:lnTo>
                    <a:pt x="217" y="63"/>
                  </a:lnTo>
                  <a:lnTo>
                    <a:pt x="223" y="88"/>
                  </a:lnTo>
                  <a:lnTo>
                    <a:pt x="233" y="125"/>
                  </a:lnTo>
                  <a:lnTo>
                    <a:pt x="233" y="142"/>
                  </a:lnTo>
                  <a:lnTo>
                    <a:pt x="233" y="159"/>
                  </a:lnTo>
                  <a:lnTo>
                    <a:pt x="233" y="179"/>
                  </a:lnTo>
                  <a:lnTo>
                    <a:pt x="233" y="204"/>
                  </a:lnTo>
                  <a:lnTo>
                    <a:pt x="233" y="230"/>
                  </a:lnTo>
                  <a:lnTo>
                    <a:pt x="233" y="266"/>
                  </a:lnTo>
                  <a:lnTo>
                    <a:pt x="233" y="283"/>
                  </a:lnTo>
                  <a:lnTo>
                    <a:pt x="233" y="320"/>
                  </a:lnTo>
                  <a:lnTo>
                    <a:pt x="223" y="337"/>
                  </a:lnTo>
                  <a:lnTo>
                    <a:pt x="217" y="371"/>
                  </a:lnTo>
                  <a:lnTo>
                    <a:pt x="204" y="408"/>
                  </a:lnTo>
                  <a:lnTo>
                    <a:pt x="194" y="442"/>
                  </a:lnTo>
                  <a:lnTo>
                    <a:pt x="194" y="462"/>
                  </a:lnTo>
                  <a:lnTo>
                    <a:pt x="194" y="495"/>
                  </a:lnTo>
                  <a:lnTo>
                    <a:pt x="185" y="524"/>
                  </a:lnTo>
                  <a:lnTo>
                    <a:pt x="185" y="611"/>
                  </a:lnTo>
                  <a:lnTo>
                    <a:pt x="185" y="645"/>
                  </a:lnTo>
                  <a:lnTo>
                    <a:pt x="175" y="674"/>
                  </a:lnTo>
                  <a:lnTo>
                    <a:pt x="185" y="708"/>
                  </a:lnTo>
                  <a:lnTo>
                    <a:pt x="194" y="795"/>
                  </a:lnTo>
                  <a:lnTo>
                    <a:pt x="194" y="832"/>
                  </a:lnTo>
                  <a:lnTo>
                    <a:pt x="204" y="866"/>
                  </a:lnTo>
                  <a:lnTo>
                    <a:pt x="204" y="974"/>
                  </a:lnTo>
                  <a:lnTo>
                    <a:pt x="204" y="991"/>
                  </a:lnTo>
                  <a:lnTo>
                    <a:pt x="204" y="1027"/>
                  </a:lnTo>
                  <a:lnTo>
                    <a:pt x="204" y="1053"/>
                  </a:lnTo>
                  <a:lnTo>
                    <a:pt x="204" y="1078"/>
                  </a:lnTo>
                  <a:lnTo>
                    <a:pt x="204" y="1115"/>
                  </a:lnTo>
                  <a:lnTo>
                    <a:pt x="204" y="1141"/>
                  </a:lnTo>
                  <a:lnTo>
                    <a:pt x="204" y="1160"/>
                  </a:lnTo>
                  <a:lnTo>
                    <a:pt x="204" y="1177"/>
                  </a:lnTo>
                  <a:lnTo>
                    <a:pt x="217" y="1194"/>
                  </a:lnTo>
                  <a:lnTo>
                    <a:pt x="217" y="1220"/>
                  </a:lnTo>
                  <a:lnTo>
                    <a:pt x="217" y="1248"/>
                  </a:lnTo>
                  <a:lnTo>
                    <a:pt x="223" y="1265"/>
                  </a:lnTo>
                  <a:lnTo>
                    <a:pt x="223" y="1291"/>
                  </a:lnTo>
                  <a:lnTo>
                    <a:pt x="233" y="1310"/>
                  </a:lnTo>
                  <a:lnTo>
                    <a:pt x="233" y="1336"/>
                  </a:lnTo>
                  <a:lnTo>
                    <a:pt x="233" y="1361"/>
                  </a:lnTo>
                  <a:lnTo>
                    <a:pt x="233" y="1381"/>
                  </a:lnTo>
                  <a:lnTo>
                    <a:pt x="233" y="1398"/>
                  </a:lnTo>
                  <a:lnTo>
                    <a:pt x="233" y="1415"/>
                  </a:lnTo>
                  <a:lnTo>
                    <a:pt x="233" y="1443"/>
                  </a:lnTo>
                  <a:lnTo>
                    <a:pt x="233" y="1477"/>
                  </a:lnTo>
                  <a:lnTo>
                    <a:pt x="233" y="1503"/>
                  </a:lnTo>
                  <a:lnTo>
                    <a:pt x="233" y="1531"/>
                  </a:lnTo>
                  <a:lnTo>
                    <a:pt x="233" y="1557"/>
                  </a:lnTo>
                  <a:lnTo>
                    <a:pt x="223" y="1573"/>
                  </a:lnTo>
                  <a:lnTo>
                    <a:pt x="217" y="1593"/>
                  </a:lnTo>
                  <a:lnTo>
                    <a:pt x="204" y="1610"/>
                  </a:lnTo>
                  <a:lnTo>
                    <a:pt x="194" y="1627"/>
                  </a:lnTo>
                  <a:lnTo>
                    <a:pt x="194" y="1644"/>
                  </a:lnTo>
                  <a:lnTo>
                    <a:pt x="185" y="1664"/>
                  </a:lnTo>
                  <a:lnTo>
                    <a:pt x="185" y="1681"/>
                  </a:lnTo>
                  <a:lnTo>
                    <a:pt x="175" y="1698"/>
                  </a:lnTo>
                  <a:lnTo>
                    <a:pt x="166" y="1715"/>
                  </a:lnTo>
                  <a:lnTo>
                    <a:pt x="156" y="1743"/>
                  </a:lnTo>
                  <a:lnTo>
                    <a:pt x="156" y="1760"/>
                  </a:lnTo>
                  <a:lnTo>
                    <a:pt x="156" y="1777"/>
                  </a:lnTo>
                  <a:lnTo>
                    <a:pt x="147" y="1805"/>
                  </a:lnTo>
                  <a:lnTo>
                    <a:pt x="147" y="1822"/>
                  </a:lnTo>
                  <a:lnTo>
                    <a:pt x="137" y="1839"/>
                  </a:lnTo>
                  <a:lnTo>
                    <a:pt x="128" y="1856"/>
                  </a:lnTo>
                  <a:lnTo>
                    <a:pt x="128" y="1876"/>
                  </a:lnTo>
                  <a:lnTo>
                    <a:pt x="118" y="1893"/>
                  </a:lnTo>
                  <a:lnTo>
                    <a:pt x="118" y="1910"/>
                  </a:lnTo>
                  <a:lnTo>
                    <a:pt x="118" y="1927"/>
                  </a:lnTo>
                  <a:lnTo>
                    <a:pt x="105" y="1947"/>
                  </a:lnTo>
                  <a:lnTo>
                    <a:pt x="105" y="1964"/>
                  </a:lnTo>
                  <a:lnTo>
                    <a:pt x="96" y="1981"/>
                  </a:lnTo>
                  <a:lnTo>
                    <a:pt x="105" y="1998"/>
                  </a:lnTo>
                  <a:lnTo>
                    <a:pt x="105" y="1981"/>
                  </a:lnTo>
                  <a:lnTo>
                    <a:pt x="105" y="1964"/>
                  </a:lnTo>
                  <a:lnTo>
                    <a:pt x="96" y="1947"/>
                  </a:lnTo>
                  <a:lnTo>
                    <a:pt x="96" y="1927"/>
                  </a:lnTo>
                  <a:lnTo>
                    <a:pt x="96" y="1910"/>
                  </a:lnTo>
                  <a:lnTo>
                    <a:pt x="96" y="1893"/>
                  </a:lnTo>
                  <a:lnTo>
                    <a:pt x="96" y="1876"/>
                  </a:lnTo>
                  <a:lnTo>
                    <a:pt x="96" y="1856"/>
                  </a:lnTo>
                  <a:lnTo>
                    <a:pt x="96" y="1839"/>
                  </a:lnTo>
                  <a:lnTo>
                    <a:pt x="96" y="1822"/>
                  </a:lnTo>
                  <a:lnTo>
                    <a:pt x="105" y="1805"/>
                  </a:lnTo>
                  <a:lnTo>
                    <a:pt x="105" y="1786"/>
                  </a:lnTo>
                  <a:lnTo>
                    <a:pt x="105" y="1769"/>
                  </a:lnTo>
                  <a:lnTo>
                    <a:pt x="105" y="1752"/>
                  </a:lnTo>
                  <a:lnTo>
                    <a:pt x="118" y="1735"/>
                  </a:lnTo>
                  <a:lnTo>
                    <a:pt x="118" y="1715"/>
                  </a:lnTo>
                  <a:lnTo>
                    <a:pt x="105" y="1698"/>
                  </a:lnTo>
                  <a:lnTo>
                    <a:pt x="96" y="1698"/>
                  </a:lnTo>
                  <a:close/>
                </a:path>
              </a:pathLst>
            </a:custGeom>
            <a:solidFill>
              <a:srgbClr val="663300"/>
            </a:solidFill>
            <a:ln w="39688">
              <a:solidFill>
                <a:srgbClr val="996600"/>
              </a:solidFill>
              <a:prstDash val="solid"/>
              <a:round/>
              <a:headEnd/>
              <a:tailEnd/>
            </a:ln>
          </p:spPr>
          <p:txBody>
            <a:bodyPr/>
            <a:lstStyle/>
            <a:p>
              <a:endParaRPr lang="sv-SE"/>
            </a:p>
          </p:txBody>
        </p:sp>
      </p:grpSp>
      <p:grpSp>
        <p:nvGrpSpPr>
          <p:cNvPr id="4125" name="Group 86" descr="Organiskt material"/>
          <p:cNvGrpSpPr>
            <a:grpSpLocks/>
          </p:cNvGrpSpPr>
          <p:nvPr/>
        </p:nvGrpSpPr>
        <p:grpSpPr bwMode="auto">
          <a:xfrm>
            <a:off x="3182938" y="4029075"/>
            <a:ext cx="417512" cy="249238"/>
            <a:chOff x="3513" y="2337"/>
            <a:chExt cx="192" cy="96"/>
          </a:xfrm>
        </p:grpSpPr>
        <p:sp>
          <p:nvSpPr>
            <p:cNvPr id="4133" name="Arc 87"/>
            <p:cNvSpPr>
              <a:spLocks/>
            </p:cNvSpPr>
            <p:nvPr/>
          </p:nvSpPr>
          <p:spPr bwMode="auto">
            <a:xfrm>
              <a:off x="3513" y="2337"/>
              <a:ext cx="192" cy="96"/>
            </a:xfrm>
            <a:custGeom>
              <a:avLst/>
              <a:gdLst>
                <a:gd name="T0" fmla="*/ 0 w 39851"/>
                <a:gd name="T1" fmla="*/ 0 h 43200"/>
                <a:gd name="T2" fmla="*/ 0 w 39851"/>
                <a:gd name="T3" fmla="*/ 0 h 43200"/>
                <a:gd name="T4" fmla="*/ 0 w 39851"/>
                <a:gd name="T5" fmla="*/ 0 h 43200"/>
                <a:gd name="T6" fmla="*/ 0 60000 65536"/>
                <a:gd name="T7" fmla="*/ 0 60000 65536"/>
                <a:gd name="T8" fmla="*/ 0 60000 65536"/>
              </a:gdLst>
              <a:ahLst/>
              <a:cxnLst>
                <a:cxn ang="T6">
                  <a:pos x="T0" y="T1"/>
                </a:cxn>
                <a:cxn ang="T7">
                  <a:pos x="T2" y="T3"/>
                </a:cxn>
                <a:cxn ang="T8">
                  <a:pos x="T4" y="T5"/>
                </a:cxn>
              </a:cxnLst>
              <a:rect l="0" t="0" r="r" b="b"/>
              <a:pathLst>
                <a:path w="39851" h="43200" fill="none"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path>
                <a:path w="39851" h="43200" stroke="0" extrusionOk="0">
                  <a:moveTo>
                    <a:pt x="-1" y="10047"/>
                  </a:moveTo>
                  <a:cubicBezTo>
                    <a:pt x="3959" y="3791"/>
                    <a:pt x="10847" y="-1"/>
                    <a:pt x="18251" y="0"/>
                  </a:cubicBezTo>
                  <a:cubicBezTo>
                    <a:pt x="30180" y="0"/>
                    <a:pt x="39851" y="9670"/>
                    <a:pt x="39851" y="21600"/>
                  </a:cubicBezTo>
                  <a:cubicBezTo>
                    <a:pt x="39851" y="33529"/>
                    <a:pt x="30180" y="43200"/>
                    <a:pt x="18251" y="43200"/>
                  </a:cubicBezTo>
                  <a:cubicBezTo>
                    <a:pt x="11915" y="43200"/>
                    <a:pt x="5898" y="40418"/>
                    <a:pt x="1794" y="35591"/>
                  </a:cubicBezTo>
                  <a:lnTo>
                    <a:pt x="18251" y="21600"/>
                  </a:lnTo>
                  <a:lnTo>
                    <a:pt x="-1" y="10047"/>
                  </a:lnTo>
                  <a:close/>
                </a:path>
              </a:pathLst>
            </a:custGeom>
            <a:solidFill>
              <a:srgbClr val="663300"/>
            </a:solidFill>
            <a:ln w="12700" cap="rnd">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sp>
          <p:nvSpPr>
            <p:cNvPr id="4134" name="Oval 88"/>
            <p:cNvSpPr>
              <a:spLocks noChangeArrowheads="1"/>
            </p:cNvSpPr>
            <p:nvPr/>
          </p:nvSpPr>
          <p:spPr bwMode="auto">
            <a:xfrm>
              <a:off x="3578" y="2353"/>
              <a:ext cx="21" cy="8"/>
            </a:xfrm>
            <a:prstGeom prst="ellipse">
              <a:avLst/>
            </a:prstGeom>
            <a:solidFill>
              <a:srgbClr val="6633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v-SE"/>
            </a:p>
          </p:txBody>
        </p:sp>
      </p:grpSp>
      <p:sp>
        <p:nvSpPr>
          <p:cNvPr id="4126" name="Text Box 89"/>
          <p:cNvSpPr txBox="1">
            <a:spLocks noChangeArrowheads="1"/>
          </p:cNvSpPr>
          <p:nvPr/>
        </p:nvSpPr>
        <p:spPr bwMode="auto">
          <a:xfrm>
            <a:off x="6705600" y="6248401"/>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sv-SE" sz="2000">
                <a:latin typeface="+mn-lt"/>
              </a:rPr>
              <a:t>Utlakning</a:t>
            </a:r>
          </a:p>
        </p:txBody>
      </p:sp>
      <p:sp>
        <p:nvSpPr>
          <p:cNvPr id="4127" name="Text Box 90"/>
          <p:cNvSpPr txBox="1">
            <a:spLocks noChangeArrowheads="1"/>
          </p:cNvSpPr>
          <p:nvPr/>
        </p:nvSpPr>
        <p:spPr bwMode="auto">
          <a:xfrm>
            <a:off x="7848600" y="5029201"/>
            <a:ext cx="236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sv-SE" sz="2000">
                <a:latin typeface="+mn-lt"/>
              </a:rPr>
              <a:t>Nitrifikation</a:t>
            </a:r>
          </a:p>
        </p:txBody>
      </p:sp>
      <p:sp>
        <p:nvSpPr>
          <p:cNvPr id="4128" name="Text Box 91"/>
          <p:cNvSpPr txBox="1">
            <a:spLocks noChangeArrowheads="1"/>
          </p:cNvSpPr>
          <p:nvPr/>
        </p:nvSpPr>
        <p:spPr bwMode="auto">
          <a:xfrm>
            <a:off x="3071813" y="4941889"/>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sv-SE" sz="2000">
                <a:latin typeface="+mn-lt"/>
              </a:rPr>
              <a:t>Immobilisering</a:t>
            </a:r>
          </a:p>
        </p:txBody>
      </p:sp>
      <p:sp>
        <p:nvSpPr>
          <p:cNvPr id="4129" name="Text Box 92"/>
          <p:cNvSpPr txBox="1">
            <a:spLocks noChangeArrowheads="1"/>
          </p:cNvSpPr>
          <p:nvPr/>
        </p:nvSpPr>
        <p:spPr bwMode="auto">
          <a:xfrm>
            <a:off x="3648075" y="3500439"/>
            <a:ext cx="198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sv-SE" sz="2000">
                <a:latin typeface="+mn-lt"/>
              </a:rPr>
              <a:t>Mineralisering</a:t>
            </a:r>
          </a:p>
        </p:txBody>
      </p:sp>
      <p:sp>
        <p:nvSpPr>
          <p:cNvPr id="4130" name="Text Box 93"/>
          <p:cNvSpPr txBox="1">
            <a:spLocks noChangeArrowheads="1"/>
          </p:cNvSpPr>
          <p:nvPr/>
        </p:nvSpPr>
        <p:spPr bwMode="auto">
          <a:xfrm>
            <a:off x="7751764" y="1700214"/>
            <a:ext cx="270033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sv-SE" sz="2000">
                <a:latin typeface="+mn-lt"/>
              </a:rPr>
              <a:t>Kvävgas- </a:t>
            </a:r>
            <a:r>
              <a:rPr lang="sv-SE" sz="2000" u="sng">
                <a:latin typeface="+mn-lt"/>
              </a:rPr>
              <a:t>o</a:t>
            </a:r>
            <a:r>
              <a:rPr lang="sv-SE" sz="2000">
                <a:latin typeface="+mn-lt"/>
              </a:rPr>
              <a:t> lustgas- avgång (denitrifikation)</a:t>
            </a:r>
          </a:p>
        </p:txBody>
      </p:sp>
      <p:sp>
        <p:nvSpPr>
          <p:cNvPr id="4131" name="Text Box 94"/>
          <p:cNvSpPr txBox="1">
            <a:spLocks noChangeArrowheads="1"/>
          </p:cNvSpPr>
          <p:nvPr/>
        </p:nvSpPr>
        <p:spPr bwMode="auto">
          <a:xfrm>
            <a:off x="3071813" y="981076"/>
            <a:ext cx="14398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sv-SE" sz="2000" dirty="0">
                <a:latin typeface="+mn-lt"/>
              </a:rPr>
              <a:t>Ammoniak-avgång</a:t>
            </a:r>
          </a:p>
        </p:txBody>
      </p:sp>
      <p:sp>
        <p:nvSpPr>
          <p:cNvPr id="2" name="Ellips 1" descr="Elips"/>
          <p:cNvSpPr/>
          <p:nvPr/>
        </p:nvSpPr>
        <p:spPr>
          <a:xfrm>
            <a:off x="1856303" y="4253395"/>
            <a:ext cx="2329087" cy="6761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7" name="Ellips 96" descr="Ellips"/>
          <p:cNvSpPr/>
          <p:nvPr/>
        </p:nvSpPr>
        <p:spPr>
          <a:xfrm>
            <a:off x="5808663" y="4709298"/>
            <a:ext cx="1106980" cy="6761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8" name="Ellips 97" descr="Ellips"/>
          <p:cNvSpPr/>
          <p:nvPr/>
        </p:nvSpPr>
        <p:spPr>
          <a:xfrm>
            <a:off x="8922633" y="3832398"/>
            <a:ext cx="1106980" cy="6761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9" name="Ellips 98" descr="Ellips"/>
          <p:cNvSpPr/>
          <p:nvPr/>
        </p:nvSpPr>
        <p:spPr>
          <a:xfrm>
            <a:off x="4383573" y="767844"/>
            <a:ext cx="1037515" cy="6761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0" name="Ellips 99" descr="Ellips"/>
          <p:cNvSpPr/>
          <p:nvPr/>
        </p:nvSpPr>
        <p:spPr>
          <a:xfrm>
            <a:off x="8107476" y="996666"/>
            <a:ext cx="1674699" cy="67610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1" name="Ellips 100" descr="Ellips"/>
          <p:cNvSpPr/>
          <p:nvPr/>
        </p:nvSpPr>
        <p:spPr>
          <a:xfrm>
            <a:off x="4541021" y="2071611"/>
            <a:ext cx="740592" cy="4181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2" name="Ellips 101" descr="Ellips"/>
          <p:cNvSpPr/>
          <p:nvPr/>
        </p:nvSpPr>
        <p:spPr>
          <a:xfrm>
            <a:off x="3350253" y="2115739"/>
            <a:ext cx="742439" cy="41813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CDDBB693-A668-2EEE-4532-0AC0000E1123}"/>
              </a:ext>
            </a:extLst>
          </p:cNvPr>
          <p:cNvSpPr>
            <a:spLocks noGrp="1"/>
          </p:cNvSpPr>
          <p:nvPr>
            <p:ph type="sldNum" sz="quarter" idx="18"/>
          </p:nvPr>
        </p:nvSpPr>
        <p:spPr/>
        <p:txBody>
          <a:bodyPr/>
          <a:lstStyle/>
          <a:p>
            <a:fld id="{873EB259-4CFD-4D03-8D50-B89672399120}" type="slidenum">
              <a:rPr lang="sv-SE" smtClean="0"/>
              <a:pPr/>
              <a:t>4</a:t>
            </a:fld>
            <a:endParaRPr lang="sv-SE" dirty="0"/>
          </a:p>
        </p:txBody>
      </p:sp>
      <p:sp>
        <p:nvSpPr>
          <p:cNvPr id="4" name="Rubrik 3" descr=" Graf över kvävebalans i förhållande till djurtäthet på mjölkgårdar. Fler djur högre täthet.">
            <a:extLst>
              <a:ext uri="{FF2B5EF4-FFF2-40B4-BE49-F238E27FC236}">
                <a16:creationId xmlns:a16="http://schemas.microsoft.com/office/drawing/2014/main" id="{86C29B3E-4642-651D-1AB3-690CAF0876F9}"/>
              </a:ext>
            </a:extLst>
          </p:cNvPr>
          <p:cNvSpPr>
            <a:spLocks noGrp="1"/>
          </p:cNvSpPr>
          <p:nvPr>
            <p:ph type="title"/>
          </p:nvPr>
        </p:nvSpPr>
        <p:spPr/>
        <p:txBody>
          <a:bodyPr/>
          <a:lstStyle/>
          <a:p>
            <a:r>
              <a:rPr lang="sv-SE" dirty="0"/>
              <a:t>Kvävebalans </a:t>
            </a:r>
            <a:r>
              <a:rPr lang="sv-SE" altLang="sv-SE" dirty="0"/>
              <a:t>i förhållande till djurtäthet på</a:t>
            </a:r>
            <a:r>
              <a:rPr lang="sv-SE" dirty="0"/>
              <a:t> mjölkgårdar</a:t>
            </a:r>
          </a:p>
        </p:txBody>
      </p:sp>
      <p:pic>
        <p:nvPicPr>
          <p:cNvPr id="6" name="Platshållare för innehåll 5" descr=" Graf över kvävebalans i förhållande till djurtäthet på mjölkgårdar. Fler djur högre täthet.">
            <a:extLst>
              <a:ext uri="{FF2B5EF4-FFF2-40B4-BE49-F238E27FC236}">
                <a16:creationId xmlns:a16="http://schemas.microsoft.com/office/drawing/2014/main" id="{2B8C5B9F-5CDD-42FE-4396-0011DC1FFE73}"/>
              </a:ext>
            </a:extLst>
          </p:cNvPr>
          <p:cNvPicPr>
            <a:picLocks noGrp="1" noChangeAspect="1"/>
          </p:cNvPicPr>
          <p:nvPr>
            <p:ph sz="quarter" idx="4294967295"/>
          </p:nvPr>
        </p:nvPicPr>
        <p:blipFill>
          <a:blip r:embed="rId3"/>
          <a:stretch>
            <a:fillRect/>
          </a:stretch>
        </p:blipFill>
        <p:spPr>
          <a:xfrm>
            <a:off x="1312463" y="1670416"/>
            <a:ext cx="8143875" cy="4824413"/>
          </a:xfrm>
          <a:prstGeom prst="rect">
            <a:avLst/>
          </a:prstGeom>
        </p:spPr>
      </p:pic>
    </p:spTree>
    <p:extLst>
      <p:ext uri="{BB962C8B-B14F-4D97-AF65-F5344CB8AC3E}">
        <p14:creationId xmlns:p14="http://schemas.microsoft.com/office/powerpoint/2010/main" val="364591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365C8AC-8210-A47D-45E6-A75601BBB75D}"/>
              </a:ext>
            </a:extLst>
          </p:cNvPr>
          <p:cNvSpPr>
            <a:spLocks noGrp="1"/>
          </p:cNvSpPr>
          <p:nvPr>
            <p:ph type="sldNum" sz="quarter" idx="18"/>
          </p:nvPr>
        </p:nvSpPr>
        <p:spPr/>
        <p:txBody>
          <a:bodyPr/>
          <a:lstStyle/>
          <a:p>
            <a:fld id="{873EB259-4CFD-4D03-8D50-B89672399120}" type="slidenum">
              <a:rPr lang="sv-SE" smtClean="0"/>
              <a:pPr/>
              <a:t>5</a:t>
            </a:fld>
            <a:endParaRPr lang="sv-SE" dirty="0"/>
          </a:p>
        </p:txBody>
      </p:sp>
      <p:sp>
        <p:nvSpPr>
          <p:cNvPr id="4" name="Rubrik 3">
            <a:extLst>
              <a:ext uri="{FF2B5EF4-FFF2-40B4-BE49-F238E27FC236}">
                <a16:creationId xmlns:a16="http://schemas.microsoft.com/office/drawing/2014/main" id="{0C16C6F4-0E63-C31B-C4EF-3BA0D07EA9C7}"/>
              </a:ext>
            </a:extLst>
          </p:cNvPr>
          <p:cNvSpPr>
            <a:spLocks noGrp="1"/>
          </p:cNvSpPr>
          <p:nvPr>
            <p:ph type="title"/>
          </p:nvPr>
        </p:nvSpPr>
        <p:spPr/>
        <p:txBody>
          <a:bodyPr/>
          <a:lstStyle/>
          <a:p>
            <a:r>
              <a:rPr lang="sv-SE" dirty="0"/>
              <a:t>Kvävebalans </a:t>
            </a:r>
            <a:r>
              <a:rPr lang="sv-SE" altLang="sv-SE" dirty="0"/>
              <a:t>i förhållande till djurtäthet på</a:t>
            </a:r>
            <a:r>
              <a:rPr lang="sv-SE" dirty="0"/>
              <a:t> nötkött</a:t>
            </a:r>
          </a:p>
        </p:txBody>
      </p:sp>
      <p:pic>
        <p:nvPicPr>
          <p:cNvPr id="5" name="Platshållare för innehåll 4" descr=" Graf över kvävebalans i förhållande till djurtäthet på nötköttsgårdar. Fler djur högre täthet.">
            <a:extLst>
              <a:ext uri="{FF2B5EF4-FFF2-40B4-BE49-F238E27FC236}">
                <a16:creationId xmlns:a16="http://schemas.microsoft.com/office/drawing/2014/main" id="{143E1CAA-4C6E-22EE-2D09-FE74067D7CBB}"/>
              </a:ext>
            </a:extLst>
          </p:cNvPr>
          <p:cNvPicPr>
            <a:picLocks noGrp="1" noChangeAspect="1"/>
          </p:cNvPicPr>
          <p:nvPr>
            <p:ph sz="quarter" idx="4294967295"/>
          </p:nvPr>
        </p:nvPicPr>
        <p:blipFill>
          <a:blip r:embed="rId3"/>
          <a:stretch>
            <a:fillRect/>
          </a:stretch>
        </p:blipFill>
        <p:spPr>
          <a:xfrm>
            <a:off x="1176338" y="1875204"/>
            <a:ext cx="8699500" cy="4619625"/>
          </a:xfrm>
          <a:prstGeom prst="rect">
            <a:avLst/>
          </a:prstGeom>
        </p:spPr>
      </p:pic>
    </p:spTree>
    <p:extLst>
      <p:ext uri="{BB962C8B-B14F-4D97-AF65-F5344CB8AC3E}">
        <p14:creationId xmlns:p14="http://schemas.microsoft.com/office/powerpoint/2010/main" val="190120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0A136355-BC54-8F0D-E00C-815F9E8B3DF7}"/>
              </a:ext>
            </a:extLst>
          </p:cNvPr>
          <p:cNvSpPr>
            <a:spLocks noGrp="1"/>
          </p:cNvSpPr>
          <p:nvPr>
            <p:ph type="sldNum" sz="quarter" idx="14"/>
          </p:nvPr>
        </p:nvSpPr>
        <p:spPr/>
        <p:txBody>
          <a:bodyPr/>
          <a:lstStyle/>
          <a:p>
            <a:fld id="{873EB259-4CFD-4D03-8D50-B89672399120}" type="slidenum">
              <a:rPr lang="sv-SE" smtClean="0"/>
              <a:pPr/>
              <a:t>6</a:t>
            </a:fld>
            <a:endParaRPr lang="sv-SE" dirty="0"/>
          </a:p>
        </p:txBody>
      </p:sp>
      <p:pic>
        <p:nvPicPr>
          <p:cNvPr id="5" name="Platshållare för innehåll 4" descr=" Graf över kvävebalans i förhållande till djurtäthet på grisgårdar. Fler djur högre täthet.">
            <a:extLst>
              <a:ext uri="{FF2B5EF4-FFF2-40B4-BE49-F238E27FC236}">
                <a16:creationId xmlns:a16="http://schemas.microsoft.com/office/drawing/2014/main" id="{F98BA103-A60C-C6D0-00AC-F9AEC77D61AD}"/>
              </a:ext>
            </a:extLst>
          </p:cNvPr>
          <p:cNvPicPr>
            <a:picLocks noGrp="1" noChangeAspect="1"/>
          </p:cNvPicPr>
          <p:nvPr>
            <p:ph sz="quarter" idx="13"/>
          </p:nvPr>
        </p:nvPicPr>
        <p:blipFill>
          <a:blip r:embed="rId3"/>
          <a:stretch>
            <a:fillRect/>
          </a:stretch>
        </p:blipFill>
        <p:spPr>
          <a:xfrm>
            <a:off x="1222872" y="1927952"/>
            <a:ext cx="7434465" cy="4326001"/>
          </a:xfrm>
          <a:prstGeom prst="rect">
            <a:avLst/>
          </a:prstGeom>
        </p:spPr>
      </p:pic>
      <p:sp>
        <p:nvSpPr>
          <p:cNvPr id="4" name="Rubrik 3">
            <a:extLst>
              <a:ext uri="{FF2B5EF4-FFF2-40B4-BE49-F238E27FC236}">
                <a16:creationId xmlns:a16="http://schemas.microsoft.com/office/drawing/2014/main" id="{B1162D11-0364-BC8E-0790-DFEC54CC5F1F}"/>
              </a:ext>
            </a:extLst>
          </p:cNvPr>
          <p:cNvSpPr>
            <a:spLocks noGrp="1"/>
          </p:cNvSpPr>
          <p:nvPr>
            <p:ph type="title"/>
          </p:nvPr>
        </p:nvSpPr>
        <p:spPr/>
        <p:txBody>
          <a:bodyPr/>
          <a:lstStyle/>
          <a:p>
            <a:r>
              <a:rPr lang="sv-SE" dirty="0"/>
              <a:t>Kvävebalans </a:t>
            </a:r>
            <a:r>
              <a:rPr lang="sv-SE" altLang="sv-SE" dirty="0"/>
              <a:t>i förhållande till djurtäthet på</a:t>
            </a:r>
            <a:r>
              <a:rPr lang="sv-SE" dirty="0"/>
              <a:t> grisgårdar</a:t>
            </a:r>
          </a:p>
        </p:txBody>
      </p:sp>
    </p:spTree>
    <p:extLst>
      <p:ext uri="{BB962C8B-B14F-4D97-AF65-F5344CB8AC3E}">
        <p14:creationId xmlns:p14="http://schemas.microsoft.com/office/powerpoint/2010/main" val="3858001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5519937"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5 spannmål, 5 Spannmål, oljeväxt, 5 sockerbetor (Var 4:e år), 10 Potatis (var4:e år), 0 vall ( 3 år av 6) "/>
          <p:cNvSpPr>
            <a:spLocks noChangeArrowheads="1"/>
          </p:cNvSpPr>
          <p:nvPr/>
        </p:nvSpPr>
        <p:spPr bwMode="auto">
          <a:xfrm>
            <a:off x="6275862"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0 spannmål, 0 Spannmål, oljeväxt, 0 sockerbetor (Var 4:e år), 5Potatis (var4:e år), -5 vall ( 3 år av 6) "/>
          <p:cNvSpPr>
            <a:spLocks noChangeArrowheads="1"/>
          </p:cNvSpPr>
          <p:nvPr/>
        </p:nvSpPr>
        <p:spPr bwMode="auto">
          <a:xfrm>
            <a:off x="7032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7824192" y="2358360"/>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8604405" y="2358360"/>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9384618" y="2358360"/>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9" name="Rectangle 7"/>
          <p:cNvSpPr>
            <a:spLocks noGrp="1" noChangeArrowheads="1"/>
          </p:cNvSpPr>
          <p:nvPr>
            <p:ph type="title"/>
          </p:nvPr>
        </p:nvSpPr>
        <p:spPr>
          <a:xfrm>
            <a:off x="1851025" y="226402"/>
            <a:ext cx="8458200" cy="685800"/>
          </a:xfrm>
        </p:spPr>
        <p:txBody>
          <a:bodyPr/>
          <a:lstStyle/>
          <a:p>
            <a:r>
              <a:rPr lang="sv-SE" altLang="sv-SE" sz="2200" dirty="0">
                <a:ea typeface="ＭＳ Ｐゴシック" pitchFamily="34" charset="-128"/>
              </a:rPr>
              <a:t>Rekommenderad fosforbalans för olika växtföljder, </a:t>
            </a:r>
            <a:br>
              <a:rPr lang="sv-SE" altLang="sv-SE" sz="2200" dirty="0">
                <a:ea typeface="ＭＳ Ｐゴシック" pitchFamily="34" charset="-128"/>
              </a:rPr>
            </a:br>
            <a:r>
              <a:rPr lang="sv-SE" altLang="sv-SE" sz="2200" dirty="0">
                <a:ea typeface="ＭＳ Ｐゴシック" pitchFamily="34" charset="-128"/>
              </a:rPr>
              <a:t>med ett långsiktigt perspektiv </a:t>
            </a:r>
          </a:p>
        </p:txBody>
      </p:sp>
      <p:sp>
        <p:nvSpPr>
          <p:cNvPr id="18442" name="Text Box 10"/>
          <p:cNvSpPr txBox="1">
            <a:spLocks noChangeArrowheads="1"/>
          </p:cNvSpPr>
          <p:nvPr/>
        </p:nvSpPr>
        <p:spPr bwMode="auto">
          <a:xfrm>
            <a:off x="5735961" y="1499235"/>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dirty="0">
                <a:latin typeface="Helvetica"/>
              </a:rPr>
              <a:t> Balans vid olika </a:t>
            </a:r>
            <a:r>
              <a:rPr lang="sv-SE" altLang="sv-SE" sz="2200" dirty="0">
                <a:latin typeface="Helvetica"/>
                <a:cs typeface="Arial" panose="020B0604020202020204" pitchFamily="34" charset="0"/>
              </a:rPr>
              <a:t>P-AL klass</a:t>
            </a:r>
          </a:p>
          <a:p>
            <a:pPr fontAlgn="base">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92D050"/>
                </a:solidFill>
                <a:latin typeface="Helvetica"/>
              </a:rPr>
              <a:t>IVA</a:t>
            </a:r>
            <a:r>
              <a:rPr lang="sv-SE" altLang="sv-SE" sz="2200" b="1" dirty="0">
                <a:latin typeface="Helvetica"/>
              </a:rPr>
              <a:t>    </a:t>
            </a:r>
            <a:r>
              <a:rPr lang="sv-SE" altLang="sv-SE" sz="2200" b="1" dirty="0">
                <a:solidFill>
                  <a:srgbClr val="58A618"/>
                </a:solidFill>
                <a:latin typeface="Helvetica"/>
              </a:rPr>
              <a:t>IVB </a:t>
            </a:r>
            <a:r>
              <a:rPr lang="sv-SE" altLang="sv-SE" sz="2200" b="1" dirty="0">
                <a:latin typeface="Helvetica"/>
              </a:rPr>
              <a:t>     </a:t>
            </a:r>
            <a:r>
              <a:rPr lang="sv-SE" altLang="sv-SE" sz="2200" b="1" dirty="0">
                <a:solidFill>
                  <a:srgbClr val="0083BE"/>
                </a:solidFill>
                <a:latin typeface="Helvetica"/>
              </a:rPr>
              <a:t>V</a:t>
            </a:r>
          </a:p>
        </p:txBody>
      </p:sp>
      <p:sp>
        <p:nvSpPr>
          <p:cNvPr id="18440" name="Rectangle 8"/>
          <p:cNvSpPr>
            <a:spLocks noGrp="1" noChangeArrowheads="1"/>
          </p:cNvSpPr>
          <p:nvPr>
            <p:ph type="body" idx="1"/>
          </p:nvPr>
        </p:nvSpPr>
        <p:spPr>
          <a:xfrm>
            <a:off x="1777269" y="2367160"/>
            <a:ext cx="8605713" cy="3302886"/>
          </a:xfrm>
        </p:spPr>
        <p:txBody>
          <a:bodyPr/>
          <a:lstStyle/>
          <a:p>
            <a:pPr>
              <a:lnSpc>
                <a:spcPct val="15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Vall	                	   </a:t>
            </a:r>
            <a:r>
              <a:rPr lang="sv-SE" altLang="sv-SE" sz="2000" dirty="0">
                <a:solidFill>
                  <a:schemeClr val="bg1"/>
                </a:solidFill>
                <a:latin typeface="+mj-lt"/>
                <a:ea typeface="ＭＳ Ｐゴシック" pitchFamily="34" charset="-128"/>
                <a:cs typeface="Arial" panose="020B0604020202020204" pitchFamily="34" charset="0"/>
              </a:rPr>
              <a:t>10        5        0        -10      -20      -20 </a:t>
            </a: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bg1"/>
                </a:solidFill>
                <a:latin typeface="+mj-lt"/>
                <a:ea typeface="ＭＳ Ｐゴシック" pitchFamily="34" charset="-128"/>
                <a:cs typeface="Arial" panose="020B0604020202020204" pitchFamily="34" charset="0"/>
              </a:rPr>
              <a:t>                15       10       5        -10      -25      -25</a:t>
            </a:r>
            <a:endParaRPr lang="sv-SE" altLang="sv-SE" sz="2000" dirty="0">
              <a:solidFill>
                <a:schemeClr val="tx1"/>
              </a:solidFill>
              <a:latin typeface="+mj-lt"/>
              <a:ea typeface="ＭＳ Ｐゴシック" pitchFamily="34" charset="-128"/>
              <a:cs typeface="Arial" panose="020B0604020202020204" pitchFamily="34" charset="0"/>
            </a:endParaRPr>
          </a:p>
          <a:p>
            <a:pPr>
              <a:lnSpc>
                <a:spcPct val="15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Sockerbetor var </a:t>
            </a:r>
            <a:r>
              <a:rPr lang="sv-SE" altLang="sv-SE" sz="2000" dirty="0">
                <a:solidFill>
                  <a:schemeClr val="tx1"/>
                </a:solidFill>
                <a:ea typeface="ＭＳ Ｐゴシック" pitchFamily="34" charset="-128"/>
                <a:cs typeface="Arial" panose="020B0604020202020204" pitchFamily="34" charset="0"/>
              </a:rPr>
              <a:t>4:e år</a:t>
            </a:r>
            <a:r>
              <a:rPr lang="sv-SE" altLang="sv-SE" sz="2000" dirty="0">
                <a:solidFill>
                  <a:schemeClr val="tx1"/>
                </a:solidFill>
                <a:latin typeface="+mj-lt"/>
                <a:ea typeface="ＭＳ Ｐゴシック" pitchFamily="34" charset="-128"/>
                <a:cs typeface="Arial" panose="020B0604020202020204" pitchFamily="34" charset="0"/>
              </a:rPr>
              <a:t>            	   </a:t>
            </a:r>
            <a:r>
              <a:rPr lang="sv-SE" altLang="sv-SE" sz="2000" dirty="0">
                <a:solidFill>
                  <a:schemeClr val="bg1"/>
                </a:solidFill>
                <a:latin typeface="+mj-lt"/>
                <a:ea typeface="ＭＳ Ｐゴシック" pitchFamily="34" charset="-128"/>
                <a:cs typeface="Arial" panose="020B0604020202020204" pitchFamily="34" charset="0"/>
              </a:rPr>
              <a:t>20       15      10         0       -15      -20</a:t>
            </a:r>
          </a:p>
          <a:p>
            <a:pPr>
              <a:lnSpc>
                <a:spcPct val="15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Potatis var 4:e år  	</a:t>
            </a:r>
            <a:r>
              <a:rPr lang="sv-SE" altLang="sv-SE" sz="2000" dirty="0">
                <a:solidFill>
                  <a:schemeClr val="bg1"/>
                </a:solidFill>
                <a:latin typeface="+mj-lt"/>
                <a:ea typeface="ＭＳ Ｐゴシック" pitchFamily="34" charset="-128"/>
                <a:cs typeface="Arial" panose="020B0604020202020204" pitchFamily="34" charset="0"/>
              </a:rPr>
              <a:t>                20       15      10         0       -10      -15</a:t>
            </a:r>
          </a:p>
        </p:txBody>
      </p:sp>
      <p:sp>
        <p:nvSpPr>
          <p:cNvPr id="18441" name="Text Box 9"/>
          <p:cNvSpPr txBox="1">
            <a:spLocks noChangeArrowheads="1"/>
          </p:cNvSpPr>
          <p:nvPr/>
        </p:nvSpPr>
        <p:spPr bwMode="auto">
          <a:xfrm>
            <a:off x="1596409" y="1413911"/>
            <a:ext cx="3240482"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
        <p:nvSpPr>
          <p:cNvPr id="2" name="textruta 1">
            <a:extLst>
              <a:ext uri="{FF2B5EF4-FFF2-40B4-BE49-F238E27FC236}">
                <a16:creationId xmlns:a16="http://schemas.microsoft.com/office/drawing/2014/main" id="{618632ED-A5FF-4D84-A78F-755A548CCEFC}"/>
              </a:ext>
            </a:extLst>
          </p:cNvPr>
          <p:cNvSpPr txBox="1"/>
          <p:nvPr/>
        </p:nvSpPr>
        <p:spPr>
          <a:xfrm>
            <a:off x="1777269" y="5154270"/>
            <a:ext cx="8531956" cy="1200329"/>
          </a:xfrm>
          <a:prstGeom prst="rect">
            <a:avLst/>
          </a:prstGeom>
          <a:noFill/>
        </p:spPr>
        <p:txBody>
          <a:bodyPr wrap="square" rtlCol="0">
            <a:spAutoFit/>
          </a:bodyPr>
          <a:lstStyle/>
          <a:p>
            <a:r>
              <a:rPr lang="sv-SE" dirty="0"/>
              <a:t>Gårdens fosforbalans jämförs med</a:t>
            </a:r>
            <a:r>
              <a:rPr lang="sv-SE" b="1" dirty="0"/>
              <a:t> </a:t>
            </a:r>
            <a:r>
              <a:rPr lang="sv-SE" dirty="0"/>
              <a:t>ett värde i en tabell med rekommenderad långsiktig fosforbalans utifrån växtföljd och fosforklass. Värden mellan -5 kg och +5 kg från rekommenderad fosforbalans är bra. Värden som avviker med 5-10 kg är ok och avvikelser över 10 kg per hektar är inte bra </a:t>
            </a:r>
          </a:p>
        </p:txBody>
      </p:sp>
    </p:spTree>
    <p:extLst>
      <p:ext uri="{BB962C8B-B14F-4D97-AF65-F5344CB8AC3E}">
        <p14:creationId xmlns:p14="http://schemas.microsoft.com/office/powerpoint/2010/main" val="227498355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5519937"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7" name="Rectangle 5" descr="5 spannmål, 5 Spannmål, oljeväxt, 5 sockerbetor (Var 4:e år), 10 Potatis (var4:e år), 0 vall ( 3 år av 6) "/>
          <p:cNvSpPr>
            <a:spLocks noChangeArrowheads="1"/>
          </p:cNvSpPr>
          <p:nvPr/>
        </p:nvSpPr>
        <p:spPr bwMode="auto">
          <a:xfrm>
            <a:off x="6275862"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6" name="Rectangle 4" descr="0 spannmål, 0 Spannmål, oljeväxt, 0 sockerbetor (Var 4:e år), 5Potatis (var4:e år), -5 vall ( 3 år av 6) "/>
          <p:cNvSpPr>
            <a:spLocks noChangeArrowheads="1"/>
          </p:cNvSpPr>
          <p:nvPr/>
        </p:nvSpPr>
        <p:spPr bwMode="auto">
          <a:xfrm>
            <a:off x="7032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7824192" y="2358360"/>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8604405" y="2358360"/>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9384618" y="2358360"/>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eaLnBrk="1" fontAlgn="base" hangingPunct="1">
              <a:spcBef>
                <a:spcPct val="0"/>
              </a:spcBef>
              <a:spcAft>
                <a:spcPct val="0"/>
              </a:spcAft>
              <a:buSzTx/>
              <a:buNone/>
              <a:defRPr/>
            </a:pPr>
            <a:endParaRPr lang="sv-SE" altLang="sv-SE" sz="2400">
              <a:latin typeface="Times New Roman" pitchFamily="18" charset="0"/>
            </a:endParaRPr>
          </a:p>
        </p:txBody>
      </p:sp>
      <p:sp>
        <p:nvSpPr>
          <p:cNvPr id="18439" name="Rectangle 7"/>
          <p:cNvSpPr>
            <a:spLocks noGrp="1" noChangeArrowheads="1"/>
          </p:cNvSpPr>
          <p:nvPr>
            <p:ph type="title"/>
          </p:nvPr>
        </p:nvSpPr>
        <p:spPr>
          <a:xfrm>
            <a:off x="1851025" y="238125"/>
            <a:ext cx="8458200" cy="685800"/>
          </a:xfrm>
        </p:spPr>
        <p:txBody>
          <a:bodyPr/>
          <a:lstStyle/>
          <a:p>
            <a:r>
              <a:rPr lang="sv-SE" sz="2200" dirty="0">
                <a:solidFill>
                  <a:schemeClr val="tx1"/>
                </a:solidFill>
                <a:ea typeface="ＭＳ Ｐゴシック" pitchFamily="34" charset="-128"/>
              </a:rPr>
              <a:t>Baserat </a:t>
            </a:r>
            <a:r>
              <a:rPr lang="sv-SE" sz="2200" dirty="0"/>
              <a:t>på gödsling enligt Jordbruksverkets gödslingsrekommendationer till aktuell skördenivå</a:t>
            </a:r>
            <a:r>
              <a:rPr lang="sv-SE" altLang="sv-SE" sz="2200" dirty="0">
                <a:solidFill>
                  <a:srgbClr val="0066CC"/>
                </a:solidFill>
                <a:ea typeface="ＭＳ Ｐゴシック" pitchFamily="34" charset="-128"/>
              </a:rPr>
              <a:t> </a:t>
            </a:r>
          </a:p>
        </p:txBody>
      </p:sp>
      <p:sp>
        <p:nvSpPr>
          <p:cNvPr id="18442" name="Text Box 10"/>
          <p:cNvSpPr txBox="1">
            <a:spLocks noChangeArrowheads="1"/>
          </p:cNvSpPr>
          <p:nvPr/>
        </p:nvSpPr>
        <p:spPr bwMode="auto">
          <a:xfrm>
            <a:off x="5735961" y="1499235"/>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algn="ctr" fontAlgn="base">
              <a:spcBef>
                <a:spcPct val="0"/>
              </a:spcBef>
              <a:spcAft>
                <a:spcPct val="0"/>
              </a:spcAft>
              <a:buSzTx/>
              <a:buNone/>
              <a:defRPr/>
            </a:pPr>
            <a:r>
              <a:rPr lang="sv-SE" altLang="sv-SE" sz="2200" b="1" dirty="0">
                <a:latin typeface="Helvetica"/>
              </a:rPr>
              <a:t> </a:t>
            </a:r>
            <a:r>
              <a:rPr lang="sv-SE" altLang="sv-SE" sz="2200" dirty="0">
                <a:latin typeface="Helvetica"/>
                <a:cs typeface="Arial" panose="020B0604020202020204" pitchFamily="34" charset="0"/>
              </a:rPr>
              <a:t>P-AL-värde</a:t>
            </a:r>
          </a:p>
          <a:p>
            <a:pPr fontAlgn="base">
              <a:spcBef>
                <a:spcPct val="0"/>
              </a:spcBef>
              <a:spcAft>
                <a:spcPct val="0"/>
              </a:spcAft>
              <a:buSzTx/>
              <a:buNone/>
              <a:defRPr/>
            </a:pPr>
            <a:r>
              <a:rPr lang="sv-SE" altLang="sv-SE" sz="2200" b="1" dirty="0">
                <a:solidFill>
                  <a:srgbClr val="A71930"/>
                </a:solidFill>
                <a:latin typeface="Helvetica"/>
              </a:rPr>
              <a:t>I   </a:t>
            </a:r>
            <a:r>
              <a:rPr lang="sv-SE" altLang="sv-SE" sz="2200" b="1" dirty="0">
                <a:latin typeface="Helvetica"/>
              </a:rPr>
              <a:t>     </a:t>
            </a:r>
            <a:r>
              <a:rPr lang="sv-SE" altLang="sv-SE" sz="2200" b="1" dirty="0">
                <a:solidFill>
                  <a:srgbClr val="DC5034"/>
                </a:solidFill>
                <a:latin typeface="Helvetica"/>
              </a:rPr>
              <a:t>II </a:t>
            </a:r>
            <a:r>
              <a:rPr lang="sv-SE" altLang="sv-SE" sz="2200" b="1" dirty="0">
                <a:latin typeface="Helvetica"/>
              </a:rPr>
              <a:t>      </a:t>
            </a:r>
            <a:r>
              <a:rPr lang="sv-SE" altLang="sv-SE" sz="2200" b="1" dirty="0">
                <a:solidFill>
                  <a:srgbClr val="D4BA00"/>
                </a:solidFill>
                <a:latin typeface="Helvetica"/>
              </a:rPr>
              <a:t>III</a:t>
            </a:r>
            <a:r>
              <a:rPr lang="sv-SE" altLang="sv-SE" sz="2200" b="1" dirty="0">
                <a:latin typeface="Helvetica"/>
              </a:rPr>
              <a:t>       </a:t>
            </a:r>
            <a:r>
              <a:rPr lang="sv-SE" altLang="sv-SE" sz="2200" b="1" dirty="0">
                <a:solidFill>
                  <a:srgbClr val="92D050"/>
                </a:solidFill>
                <a:latin typeface="Helvetica"/>
              </a:rPr>
              <a:t>IVA</a:t>
            </a:r>
            <a:r>
              <a:rPr lang="sv-SE" altLang="sv-SE" sz="2200" b="1" dirty="0">
                <a:latin typeface="Helvetica"/>
              </a:rPr>
              <a:t>    </a:t>
            </a:r>
            <a:r>
              <a:rPr lang="sv-SE" altLang="sv-SE" sz="2200" b="1" dirty="0">
                <a:solidFill>
                  <a:srgbClr val="58A618"/>
                </a:solidFill>
                <a:latin typeface="Helvetica"/>
              </a:rPr>
              <a:t>IVB </a:t>
            </a:r>
            <a:r>
              <a:rPr lang="sv-SE" altLang="sv-SE" sz="2200" b="1" dirty="0">
                <a:latin typeface="Helvetica"/>
              </a:rPr>
              <a:t>     </a:t>
            </a:r>
            <a:r>
              <a:rPr lang="sv-SE" altLang="sv-SE" sz="2200" b="1" dirty="0">
                <a:solidFill>
                  <a:srgbClr val="0083BE"/>
                </a:solidFill>
                <a:latin typeface="Helvetica"/>
              </a:rPr>
              <a:t>V</a:t>
            </a:r>
          </a:p>
        </p:txBody>
      </p:sp>
      <p:sp>
        <p:nvSpPr>
          <p:cNvPr id="18440" name="Rectangle 8"/>
          <p:cNvSpPr>
            <a:spLocks noGrp="1" noChangeArrowheads="1"/>
          </p:cNvSpPr>
          <p:nvPr>
            <p:ph type="body" idx="1"/>
          </p:nvPr>
        </p:nvSpPr>
        <p:spPr>
          <a:xfrm>
            <a:off x="1079653" y="2268675"/>
            <a:ext cx="9229573" cy="3302886"/>
          </a:xfrm>
        </p:spPr>
        <p:txBody>
          <a:bodyPr/>
          <a:lstStyle/>
          <a:p>
            <a:pPr>
              <a:lnSpc>
                <a:spcPct val="17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(7 ton) 	              	</a:t>
            </a:r>
            <a:r>
              <a:rPr lang="sv-SE" altLang="sv-SE" sz="2000" dirty="0">
                <a:solidFill>
                  <a:schemeClr val="bg1"/>
                </a:solidFill>
                <a:latin typeface="+mj-lt"/>
                <a:ea typeface="ＭＳ Ｐゴシック" pitchFamily="34" charset="-128"/>
                <a:cs typeface="Arial" panose="020B0604020202020204" pitchFamily="34" charset="0"/>
              </a:rPr>
              <a:t>10        5         0       -10      -20      -20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bg1"/>
                </a:solidFill>
                <a:latin typeface="+mj-lt"/>
                <a:ea typeface="ＭＳ Ｐゴシック" pitchFamily="34" charset="-128"/>
                <a:cs typeface="Arial" panose="020B0604020202020204" pitchFamily="34" charset="0"/>
              </a:rPr>
              <a:t>10        0         0       -10      -25      -25</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(4 ton var 4:e år)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Sockerbetor                              		</a:t>
            </a:r>
            <a:r>
              <a:rPr lang="sv-SE" altLang="sv-SE" sz="2000" dirty="0">
                <a:solidFill>
                  <a:schemeClr val="bg1"/>
                </a:solidFill>
                <a:latin typeface="+mj-lt"/>
                <a:ea typeface="ＭＳ Ｐゴシック" pitchFamily="34" charset="-128"/>
                <a:cs typeface="Arial" panose="020B0604020202020204" pitchFamily="34" charset="0"/>
              </a:rPr>
              <a:t>15       10        0       -10      -20      -20</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(60 ton var 4:e år)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Potatis (40 ton var 4:e år )  	  	</a:t>
            </a:r>
            <a:r>
              <a:rPr lang="sv-SE" altLang="sv-SE" sz="2000" dirty="0">
                <a:solidFill>
                  <a:schemeClr val="bg1"/>
                </a:solidFill>
                <a:latin typeface="+mj-lt"/>
                <a:ea typeface="ＭＳ Ｐゴシック" pitchFamily="34" charset="-128"/>
                <a:cs typeface="Arial" panose="020B0604020202020204" pitchFamily="34" charset="0"/>
              </a:rPr>
              <a:t>20      10         5        -5       -15      -20</a:t>
            </a:r>
          </a:p>
        </p:txBody>
      </p:sp>
      <p:sp>
        <p:nvSpPr>
          <p:cNvPr id="18441" name="Text Box 9"/>
          <p:cNvSpPr txBox="1">
            <a:spLocks noChangeArrowheads="1"/>
          </p:cNvSpPr>
          <p:nvPr/>
        </p:nvSpPr>
        <p:spPr bwMode="auto">
          <a:xfrm>
            <a:off x="858279" y="1346564"/>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fontAlgn="base">
              <a:lnSpc>
                <a:spcPct val="150000"/>
              </a:lnSpc>
              <a:spcBef>
                <a:spcPct val="0"/>
              </a:spcBef>
              <a:spcAft>
                <a:spcPct val="0"/>
              </a:spcAft>
              <a:buSzTx/>
              <a:buNone/>
              <a:defRPr/>
            </a:pPr>
            <a:r>
              <a:rPr lang="sv-SE" altLang="sv-SE" sz="2200" dirty="0">
                <a:latin typeface="Helvetica"/>
                <a:cs typeface="Arial" panose="020B0604020202020204" pitchFamily="34" charset="0"/>
              </a:rPr>
              <a:t>   Växtföljd         </a:t>
            </a:r>
          </a:p>
        </p:txBody>
      </p:sp>
    </p:spTree>
    <p:extLst>
      <p:ext uri="{BB962C8B-B14F-4D97-AF65-F5344CB8AC3E}">
        <p14:creationId xmlns:p14="http://schemas.microsoft.com/office/powerpoint/2010/main" val="27882411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E9CA72D-0066-D161-31E1-93027731C5D6}"/>
              </a:ext>
            </a:extLst>
          </p:cNvPr>
          <p:cNvSpPr>
            <a:spLocks noGrp="1"/>
          </p:cNvSpPr>
          <p:nvPr>
            <p:ph type="sldNum" sz="quarter" idx="14"/>
          </p:nvPr>
        </p:nvSpPr>
        <p:spPr/>
        <p:txBody>
          <a:bodyPr/>
          <a:lstStyle/>
          <a:p>
            <a:fld id="{873EB259-4CFD-4D03-8D50-B89672399120}" type="slidenum">
              <a:rPr lang="sv-SE" smtClean="0"/>
              <a:pPr/>
              <a:t>9</a:t>
            </a:fld>
            <a:endParaRPr lang="sv-SE" dirty="0"/>
          </a:p>
        </p:txBody>
      </p:sp>
      <p:sp>
        <p:nvSpPr>
          <p:cNvPr id="3" name="Platshållare för innehåll 2">
            <a:extLst>
              <a:ext uri="{FF2B5EF4-FFF2-40B4-BE49-F238E27FC236}">
                <a16:creationId xmlns:a16="http://schemas.microsoft.com/office/drawing/2014/main" id="{291F6ABA-4E18-4315-AD54-5A1B32881EA4}"/>
              </a:ext>
            </a:extLst>
          </p:cNvPr>
          <p:cNvSpPr>
            <a:spLocks noGrp="1"/>
          </p:cNvSpPr>
          <p:nvPr>
            <p:ph sz="quarter" idx="13"/>
          </p:nvPr>
        </p:nvSpPr>
        <p:spPr/>
        <p:txBody>
          <a:bodyPr/>
          <a:lstStyle/>
          <a:p>
            <a:endParaRPr lang="sv-SE"/>
          </a:p>
        </p:txBody>
      </p:sp>
      <p:sp>
        <p:nvSpPr>
          <p:cNvPr id="4" name="Rubrik 3">
            <a:extLst>
              <a:ext uri="{FF2B5EF4-FFF2-40B4-BE49-F238E27FC236}">
                <a16:creationId xmlns:a16="http://schemas.microsoft.com/office/drawing/2014/main" id="{BE722C9D-4EBD-7409-6008-FB1E40498563}"/>
              </a:ext>
            </a:extLst>
          </p:cNvPr>
          <p:cNvSpPr>
            <a:spLocks noGrp="1"/>
          </p:cNvSpPr>
          <p:nvPr>
            <p:ph type="title"/>
          </p:nvPr>
        </p:nvSpPr>
        <p:spPr/>
        <p:txBody>
          <a:bodyPr/>
          <a:lstStyle/>
          <a:p>
            <a:r>
              <a:rPr lang="sv-SE" dirty="0"/>
              <a:t>Fosforbalans </a:t>
            </a:r>
            <a:r>
              <a:rPr lang="sv-SE" altLang="sv-SE" dirty="0"/>
              <a:t>i förhållande till djurtäthet på</a:t>
            </a:r>
            <a:r>
              <a:rPr lang="sv-SE" dirty="0"/>
              <a:t> mjölk</a:t>
            </a:r>
          </a:p>
        </p:txBody>
      </p:sp>
      <p:pic>
        <p:nvPicPr>
          <p:cNvPr id="6" name="Bildobjekt 5" descr=" Graf över fosforbalans i förhållande till djurtäthet på mjölkgårdar. Fler djur högre täthet.&#10;">
            <a:extLst>
              <a:ext uri="{FF2B5EF4-FFF2-40B4-BE49-F238E27FC236}">
                <a16:creationId xmlns:a16="http://schemas.microsoft.com/office/drawing/2014/main" id="{EC6B32D0-F669-CE0D-C26A-FB250F899C9E}"/>
              </a:ext>
            </a:extLst>
          </p:cNvPr>
          <p:cNvPicPr>
            <a:picLocks noChangeAspect="1"/>
          </p:cNvPicPr>
          <p:nvPr/>
        </p:nvPicPr>
        <p:blipFill>
          <a:blip r:embed="rId3"/>
          <a:stretch>
            <a:fillRect/>
          </a:stretch>
        </p:blipFill>
        <p:spPr>
          <a:xfrm>
            <a:off x="1222872" y="1736720"/>
            <a:ext cx="7991805" cy="4758109"/>
          </a:xfrm>
          <a:prstGeom prst="rect">
            <a:avLst/>
          </a:prstGeom>
        </p:spPr>
      </p:pic>
    </p:spTree>
    <p:extLst>
      <p:ext uri="{BB962C8B-B14F-4D97-AF65-F5344CB8AC3E}">
        <p14:creationId xmlns:p14="http://schemas.microsoft.com/office/powerpoint/2010/main" val="2207670684"/>
      </p:ext>
    </p:extLst>
  </p:cSld>
  <p:clrMapOvr>
    <a:masterClrMapping/>
  </p:clrMapOvr>
</p:sld>
</file>

<file path=ppt/theme/theme1.xml><?xml version="1.0" encoding="utf-8"?>
<a:theme xmlns:a="http://schemas.openxmlformats.org/drawingml/2006/main" name="Greppa Näringen main">
  <a:themeElements>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fontScheme name="Greppa Näringen 2026">
      <a:majorFont>
        <a:latin typeface="Arial"/>
        <a:ea typeface=""/>
        <a:cs typeface=""/>
      </a:majorFont>
      <a:minorFont>
        <a:latin typeface="Arial"/>
        <a:ea typeface=""/>
        <a:cs typeface=""/>
      </a:minorFont>
    </a:fontScheme>
    <a:fmtScheme name="Reflek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C81B57D-6BCF-4585-B90B-36F180E07973}" vid="{BB867BD2-4C33-462D-9B83-864B4ADFC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ppa Näringen">
    <a:dk1>
      <a:sysClr val="windowText" lastClr="000000"/>
    </a:dk1>
    <a:lt1>
      <a:sysClr val="window" lastClr="FFFFFF"/>
    </a:lt1>
    <a:dk2>
      <a:srgbClr val="0D2B38"/>
    </a:dk2>
    <a:lt2>
      <a:srgbClr val="F8F5ED"/>
    </a:lt2>
    <a:accent1>
      <a:srgbClr val="418B73"/>
    </a:accent1>
    <a:accent2>
      <a:srgbClr val="92303B"/>
    </a:accent2>
    <a:accent3>
      <a:srgbClr val="2D6A81"/>
    </a:accent3>
    <a:accent4>
      <a:srgbClr val="C1F4CD"/>
    </a:accent4>
    <a:accent5>
      <a:srgbClr val="0D3730"/>
    </a:accent5>
    <a:accent6>
      <a:srgbClr val="CEECF9"/>
    </a:accent6>
    <a:hlink>
      <a:srgbClr val="F68F61"/>
    </a:hlink>
    <a:folHlink>
      <a:srgbClr val="0D2B38"/>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Powerpointmall-Greppa Näringen EU-logo (1)</Template>
  <TotalTime>244</TotalTime>
  <Words>2191</Words>
  <Application>Microsoft Office PowerPoint</Application>
  <PresentationFormat>Bredbild</PresentationFormat>
  <Paragraphs>188</Paragraphs>
  <Slides>19</Slides>
  <Notes>16</Notes>
  <HiddenSlides>0</HiddenSlides>
  <MMClips>0</MMClips>
  <ScaleCrop>false</ScaleCrop>
  <HeadingPairs>
    <vt:vector size="8" baseType="variant">
      <vt:variant>
        <vt:lpstr>Använt teckensnitt</vt:lpstr>
      </vt:variant>
      <vt:variant>
        <vt:i4>6</vt:i4>
      </vt:variant>
      <vt:variant>
        <vt:lpstr>Tema</vt:lpstr>
      </vt:variant>
      <vt:variant>
        <vt:i4>1</vt:i4>
      </vt:variant>
      <vt:variant>
        <vt:lpstr>Serverprogram för OLE-inbäddning</vt:lpstr>
      </vt:variant>
      <vt:variant>
        <vt:i4>1</vt:i4>
      </vt:variant>
      <vt:variant>
        <vt:lpstr>Bildrubriker</vt:lpstr>
      </vt:variant>
      <vt:variant>
        <vt:i4>19</vt:i4>
      </vt:variant>
    </vt:vector>
  </HeadingPairs>
  <TitlesOfParts>
    <vt:vector size="27" baseType="lpstr">
      <vt:lpstr>ＭＳ Ｐゴシック</vt:lpstr>
      <vt:lpstr>Arial</vt:lpstr>
      <vt:lpstr>Calibri</vt:lpstr>
      <vt:lpstr>Helvetica</vt:lpstr>
      <vt:lpstr>Times New Roman</vt:lpstr>
      <vt:lpstr>Wingdings</vt:lpstr>
      <vt:lpstr>Greppa Näringen main</vt:lpstr>
      <vt:lpstr>Dokument</vt:lpstr>
      <vt:lpstr>Köksbordsmaterial växtnäringsbalanser</vt:lpstr>
      <vt:lpstr>Flöden in och ut från gården </vt:lpstr>
      <vt:lpstr>Kväveflödet i marken</vt:lpstr>
      <vt:lpstr>Kvävebalans i förhållande till djurtäthet på mjölkgårdar</vt:lpstr>
      <vt:lpstr>Kvävebalans i förhållande till djurtäthet på nötkött</vt:lpstr>
      <vt:lpstr>Kvävebalans i förhållande till djurtäthet på grisgårdar</vt:lpstr>
      <vt:lpstr>Rekommenderad fosforbalans för olika växtföljder,  med ett långsiktigt perspektiv </vt:lpstr>
      <vt:lpstr>Baserat på gödsling enligt Jordbruksverkets gödslingsrekommendationer till aktuell skördenivå </vt:lpstr>
      <vt:lpstr>Fosforbalans i förhållande till djurtäthet på mjölk</vt:lpstr>
      <vt:lpstr>Fosforbalans i förhållande till djurtäthet på grisgården</vt:lpstr>
      <vt:lpstr>Fosforbalans i förhållande till djurtäthet på fjäderfägården</vt:lpstr>
      <vt:lpstr>Baserat på gödsling enligt Jordbruksverkets gödslingsrekommendationer till aktuell skördenivå </vt:lpstr>
      <vt:lpstr>Kaliumbalans i förhållande till djurtäthet på mjölkgården</vt:lpstr>
      <vt:lpstr>Kaliumbalans i förhållande till djurtäthet på grisgården</vt:lpstr>
      <vt:lpstr>Vikten av gödselanalys</vt:lpstr>
      <vt:lpstr>Utsläpp av växthusgaser från jordbruk 2023, Sverige</vt:lpstr>
      <vt:lpstr>Kvävets roll för gårdens utsläpp av växthusgaser</vt:lpstr>
      <vt:lpstr>Lustgas från stallgödsel</vt:lpstr>
      <vt:lpstr>Skillnad i växthusgasutsläpp för mineralgödsel beroende på produktionssätt </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Köksbordsmaterial växtnäringsbalanser</dc:title>
  <dc:subject>Presentation Greppa Näringen</dc:subject>
  <dc:creator>Tellie Karlsson</dc:creator>
  <cp:lastModifiedBy>Ulrika Listh</cp:lastModifiedBy>
  <cp:revision>18</cp:revision>
  <dcterms:created xsi:type="dcterms:W3CDTF">2025-11-07T12:20:26Z</dcterms:created>
  <dcterms:modified xsi:type="dcterms:W3CDTF">2025-11-10T15:58:57Z</dcterms:modified>
</cp:coreProperties>
</file>