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62" r:id="rId2"/>
    <p:sldId id="329" r:id="rId3"/>
    <p:sldId id="260" r:id="rId4"/>
    <p:sldId id="337" r:id="rId5"/>
    <p:sldId id="334" r:id="rId6"/>
    <p:sldId id="338" r:id="rId7"/>
    <p:sldId id="264" r:id="rId8"/>
    <p:sldId id="265" r:id="rId9"/>
    <p:sldId id="266" r:id="rId10"/>
    <p:sldId id="267" r:id="rId11"/>
    <p:sldId id="268" r:id="rId12"/>
    <p:sldId id="315" r:id="rId13"/>
    <p:sldId id="269" r:id="rId14"/>
    <p:sldId id="270" r:id="rId15"/>
    <p:sldId id="271" r:id="rId16"/>
    <p:sldId id="272" r:id="rId17"/>
    <p:sldId id="273" r:id="rId18"/>
    <p:sldId id="274" r:id="rId19"/>
    <p:sldId id="275" r:id="rId20"/>
    <p:sldId id="340" r:id="rId21"/>
    <p:sldId id="277" r:id="rId22"/>
    <p:sldId id="279" r:id="rId23"/>
    <p:sldId id="280" r:id="rId24"/>
    <p:sldId id="335" r:id="rId25"/>
    <p:sldId id="336" r:id="rId26"/>
    <p:sldId id="281" r:id="rId27"/>
    <p:sldId id="324" r:id="rId28"/>
    <p:sldId id="326" r:id="rId29"/>
    <p:sldId id="331" r:id="rId30"/>
    <p:sldId id="284" r:id="rId31"/>
    <p:sldId id="339" r:id="rId32"/>
    <p:sldId id="287" r:id="rId33"/>
    <p:sldId id="314"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653"/>
    <a:srgbClr val="F68F61"/>
    <a:srgbClr val="96D4AC"/>
    <a:srgbClr val="285468"/>
    <a:srgbClr val="0D2B38"/>
    <a:srgbClr val="0D3730"/>
    <a:srgbClr val="2D6A81"/>
    <a:srgbClr val="418B73"/>
    <a:srgbClr val="712330"/>
    <a:srgbClr val="712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40" autoAdjust="0"/>
  </p:normalViewPr>
  <p:slideViewPr>
    <p:cSldViewPr snapToGrid="0">
      <p:cViewPr varScale="1">
        <p:scale>
          <a:sx n="104" d="100"/>
          <a:sy n="104" d="100"/>
        </p:scale>
        <p:origin x="132" y="252"/>
      </p:cViewPr>
      <p:guideLst/>
    </p:cSldViewPr>
  </p:slideViewPr>
  <p:notesTextViewPr>
    <p:cViewPr>
      <p:scale>
        <a:sx n="3" d="2"/>
        <a:sy n="3" d="2"/>
      </p:scale>
      <p:origin x="0" y="0"/>
    </p:cViewPr>
  </p:notesTextViewPr>
  <p:sorterViewPr>
    <p:cViewPr varScale="1">
      <p:scale>
        <a:sx n="1" d="1"/>
        <a:sy n="1" d="1"/>
      </p:scale>
      <p:origin x="0" y="-744"/>
    </p:cViewPr>
  </p:sorterViewPr>
  <p:notesViewPr>
    <p:cSldViewPr snapToGrid="0">
      <p:cViewPr varScale="1">
        <p:scale>
          <a:sx n="120" d="100"/>
          <a:sy n="120" d="100"/>
        </p:scale>
        <p:origin x="42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96BC0EF-C74E-4531-9C70-D6891FFCD8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1E411CFE-2DA3-4F23-8C89-BDCB76C445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D63EDF-17B8-4485-8650-2634BDD7E0FA}" type="datetimeFigureOut">
              <a:rPr lang="sv-SE" smtClean="0"/>
              <a:t>2026-02-27</a:t>
            </a:fld>
            <a:endParaRPr lang="sv-SE"/>
          </a:p>
        </p:txBody>
      </p:sp>
      <p:sp>
        <p:nvSpPr>
          <p:cNvPr id="4" name="Platshållare för sidfot 3">
            <a:extLst>
              <a:ext uri="{FF2B5EF4-FFF2-40B4-BE49-F238E27FC236}">
                <a16:creationId xmlns:a16="http://schemas.microsoft.com/office/drawing/2014/main" id="{92DF480B-1103-49BF-AF3B-CCBE29F1DC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8340F48-6342-451E-B8C4-41A1D0B916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E8A64-D8AF-43E7-B188-FE9D5F6E8D23}" type="slidenum">
              <a:rPr lang="sv-SE" smtClean="0"/>
              <a:t>‹#›</a:t>
            </a:fld>
            <a:endParaRPr lang="sv-SE"/>
          </a:p>
        </p:txBody>
      </p:sp>
    </p:spTree>
    <p:extLst>
      <p:ext uri="{BB962C8B-B14F-4D97-AF65-F5344CB8AC3E}">
        <p14:creationId xmlns:p14="http://schemas.microsoft.com/office/powerpoint/2010/main" val="3865389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2026-02-27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ea typeface="+mn-ea"/>
                <a:cs typeface="+mn-cs"/>
              </a:rPr>
              <a:t>Sammanfattning</a:t>
            </a:r>
          </a:p>
          <a:p>
            <a:r>
              <a:rPr lang="sv-SE" sz="1200" b="1" i="0" kern="1200" dirty="0">
                <a:solidFill>
                  <a:schemeClr val="tx1"/>
                </a:solidFill>
                <a:effectLst/>
                <a:latin typeface="+mn-lt"/>
                <a:ea typeface="+mn-ea"/>
                <a:cs typeface="+mn-cs"/>
              </a:rPr>
              <a:t>Vall och grönfoderväxter</a:t>
            </a:r>
          </a:p>
          <a:p>
            <a:r>
              <a:rPr lang="sv-SE" sz="1200" b="0" i="0" kern="1200" dirty="0">
                <a:solidFill>
                  <a:schemeClr val="tx1"/>
                </a:solidFill>
                <a:effectLst/>
                <a:latin typeface="+mn-lt"/>
                <a:ea typeface="+mn-ea"/>
                <a:cs typeface="+mn-cs"/>
              </a:rPr>
              <a:t>Vall och grönfoderväxter är en sammanslagning av slåtter- och betesvall på åker, grönfoder och majs som redovisas var för sig i databasen. Utvecklingen av dessa tre grödor/</a:t>
            </a:r>
            <a:r>
              <a:rPr lang="sv-SE" sz="1200" b="0" i="0" kern="1200" dirty="0" err="1">
                <a:solidFill>
                  <a:schemeClr val="tx1"/>
                </a:solidFill>
                <a:effectLst/>
                <a:latin typeface="+mn-lt"/>
                <a:ea typeface="+mn-ea"/>
                <a:cs typeface="+mn-cs"/>
              </a:rPr>
              <a:t>grödgrupper</a:t>
            </a:r>
            <a:r>
              <a:rPr lang="sv-SE" sz="1200" b="0" i="0" kern="1200" dirty="0">
                <a:solidFill>
                  <a:schemeClr val="tx1"/>
                </a:solidFill>
                <a:effectLst/>
                <a:latin typeface="+mn-lt"/>
                <a:ea typeface="+mn-ea"/>
                <a:cs typeface="+mn-cs"/>
              </a:rPr>
              <a:t> för 2000-2021 redovisas i tabell 4.</a:t>
            </a:r>
          </a:p>
          <a:p>
            <a:r>
              <a:rPr lang="sv-SE" sz="1200" b="0" i="0" kern="1200" dirty="0">
                <a:solidFill>
                  <a:schemeClr val="tx1"/>
                </a:solidFill>
                <a:effectLst/>
                <a:latin typeface="+mn-lt"/>
                <a:ea typeface="+mn-ea"/>
                <a:cs typeface="+mn-cs"/>
              </a:rPr>
              <a:t>Vall och grönfoderväxter odlades på 1 123 000 hektar 2021, vilket är en minskning med 1 % jämfört med året innan. Majs odlades på 21 000 hektar av ytan. Arealen vall och grönfoderväxter har ökat med 202 300 hektar till 1 123 000 hektar sedan 2000. För perioden 2000-2021, var arealen vall och grönfoderväxter som störst år 2011, då den var 1 195 300 hektar, vilket är 6 % större än 2021. I figur C ovan syns utvecklingen av vall och grönfoderväxter för åren 2000–2021.</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Åkerarealen minskar över tid</a:t>
            </a:r>
          </a:p>
          <a:p>
            <a:r>
              <a:rPr lang="sv-SE" sz="1200" b="0" i="0" kern="1200" dirty="0">
                <a:solidFill>
                  <a:schemeClr val="tx1"/>
                </a:solidFill>
                <a:effectLst/>
                <a:latin typeface="+mn-lt"/>
                <a:ea typeface="+mn-ea"/>
                <a:cs typeface="+mn-cs"/>
              </a:rPr>
              <a:t>Den totala jordbruksmarksarealen var 3 010 200 hektar år 2021 vilket är oförändrat jämfört med 2020 och en minskning med 75 200 hektar jämfört med 2010. Jordbruksmarken består till 85 % av åkermark och 15 % av betesmark och slåtteräng.</a:t>
            </a:r>
          </a:p>
          <a:p>
            <a:r>
              <a:rPr lang="sv-SE" sz="1200" b="0" i="0" kern="1200" dirty="0">
                <a:solidFill>
                  <a:schemeClr val="tx1"/>
                </a:solidFill>
                <a:effectLst/>
                <a:latin typeface="+mn-lt"/>
                <a:ea typeface="+mn-ea"/>
                <a:cs typeface="+mn-cs"/>
              </a:rPr>
              <a:t>Jämfört med 2020 har åkermarken minskat med 3 600 hektar till 2 545 900 hektar medan betesmarken har ökat med 700 hektar till 464 200 hektar. Åkermarken minskar över tid och sedan 2010 har den minskat med 87 500 hektar, under samma period har betesmarken ökat med 12 300 hektar.</a:t>
            </a:r>
          </a:p>
          <a:p>
            <a:endParaRPr lang="sv-SE" dirty="0"/>
          </a:p>
          <a:p>
            <a:r>
              <a:rPr lang="sv-SE" sz="1200" b="1" i="0" kern="1200" dirty="0">
                <a:solidFill>
                  <a:schemeClr val="tx1"/>
                </a:solidFill>
                <a:effectLst/>
                <a:latin typeface="+mn-lt"/>
                <a:ea typeface="+mn-ea"/>
                <a:cs typeface="+mn-cs"/>
              </a:rPr>
              <a:t>Jordbruksmarkens fördelning</a:t>
            </a:r>
          </a:p>
          <a:p>
            <a:r>
              <a:rPr lang="sv-SE" sz="1200" b="0" i="0" kern="1200" dirty="0">
                <a:solidFill>
                  <a:schemeClr val="tx1"/>
                </a:solidFill>
                <a:effectLst/>
                <a:latin typeface="+mn-lt"/>
                <a:ea typeface="+mn-ea"/>
                <a:cs typeface="+mn-cs"/>
              </a:rPr>
              <a:t>Den totala arealen jordbruksmark är 3 010 200 hektar 2021, vilket är oförändrat jämfört med 2020. Den största delen, 85 %, av jordbruksmarken är åkermark. År 2021 fanns det 2 545 900 hektar åkermark och 464 200 hektar betesmark. </a:t>
            </a:r>
          </a:p>
        </p:txBody>
      </p:sp>
      <p:sp>
        <p:nvSpPr>
          <p:cNvPr id="4" name="Platshållare för bildnummer 3"/>
          <p:cNvSpPr>
            <a:spLocks noGrp="1"/>
          </p:cNvSpPr>
          <p:nvPr>
            <p:ph type="sldNum" sz="quarter" idx="10"/>
          </p:nvPr>
        </p:nvSpPr>
        <p:spPr/>
        <p:txBody>
          <a:bodyPr/>
          <a:lstStyle/>
          <a:p>
            <a:fld id="{B179A72B-D84F-47D6-B8AD-C0AB1AA405D5}" type="slidenum">
              <a:rPr lang="sv-SE" smtClean="0"/>
              <a:t>2</a:t>
            </a:fld>
            <a:endParaRPr lang="sv-SE"/>
          </a:p>
        </p:txBody>
      </p:sp>
    </p:spTree>
    <p:extLst>
      <p:ext uri="{BB962C8B-B14F-4D97-AF65-F5344CB8AC3E}">
        <p14:creationId xmlns:p14="http://schemas.microsoft.com/office/powerpoint/2010/main" val="1373016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Källa: Vallboken 1990.</a:t>
            </a:r>
          </a:p>
        </p:txBody>
      </p:sp>
      <p:sp>
        <p:nvSpPr>
          <p:cNvPr id="4" name="Platshållare för bildnummer 3"/>
          <p:cNvSpPr>
            <a:spLocks noGrp="1"/>
          </p:cNvSpPr>
          <p:nvPr>
            <p:ph type="sldNum" sz="quarter" idx="10"/>
          </p:nvPr>
        </p:nvSpPr>
        <p:spPr/>
        <p:txBody>
          <a:bodyPr/>
          <a:lstStyle/>
          <a:p>
            <a:fld id="{B179A72B-D84F-47D6-B8AD-C0AB1AA405D5}" type="slidenum">
              <a:rPr lang="sv-SE" smtClean="0"/>
              <a:t>12</a:t>
            </a:fld>
            <a:endParaRPr lang="sv-SE"/>
          </a:p>
        </p:txBody>
      </p:sp>
    </p:spTree>
    <p:extLst>
      <p:ext uri="{BB962C8B-B14F-4D97-AF65-F5344CB8AC3E}">
        <p14:creationId xmlns:p14="http://schemas.microsoft.com/office/powerpoint/2010/main" val="322015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884AB4-D9C4-4439-916C-D18201F8FFD7}" type="slidenum">
              <a:rPr lang="sv-SE" altLang="sv-SE">
                <a:latin typeface="Times New Roman" panose="02020603050405020304" pitchFamily="18" charset="0"/>
              </a:rPr>
              <a:pPr>
                <a:spcBef>
                  <a:spcPct val="0"/>
                </a:spcBef>
              </a:pPr>
              <a:t>13</a:t>
            </a:fld>
            <a:endParaRPr lang="sv-SE" altLang="sv-SE">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Det är viktigt med snabb inläggning. Men det kan också tvärtom bli problem med för snabb inläggning och därmed dålig packning om man har för hög skördekapacitet, tex självgående hack och bara ett silofack att fylla.</a:t>
            </a:r>
          </a:p>
        </p:txBody>
      </p:sp>
    </p:spTree>
    <p:extLst>
      <p:ext uri="{BB962C8B-B14F-4D97-AF65-F5344CB8AC3E}">
        <p14:creationId xmlns:p14="http://schemas.microsoft.com/office/powerpoint/2010/main" val="3767219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0385EF-FD63-4732-BD93-D1A23C8D527A}" type="slidenum">
              <a:rPr lang="sv-SE" altLang="sv-SE">
                <a:latin typeface="Times New Roman" panose="02020603050405020304" pitchFamily="18" charset="0"/>
              </a:rPr>
              <a:pPr>
                <a:spcBef>
                  <a:spcPct val="0"/>
                </a:spcBef>
              </a:pPr>
              <a:t>14</a:t>
            </a:fld>
            <a:endParaRPr lang="sv-SE" altLang="sv-SE">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Baljväxter innehåller mer mineraler än gräs gör. Kalciumhalten ger en fingervisning om hur mycket baljväxter vallen innehåller. Men man kan inte använda sambandet okritiskt. Titta i fält är alltid bäst.</a:t>
            </a:r>
          </a:p>
        </p:txBody>
      </p:sp>
    </p:spTree>
    <p:extLst>
      <p:ext uri="{BB962C8B-B14F-4D97-AF65-F5344CB8AC3E}">
        <p14:creationId xmlns:p14="http://schemas.microsoft.com/office/powerpoint/2010/main" val="1731367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D8E21B-B70C-4281-8320-4FEEB9983527}" type="slidenum">
              <a:rPr lang="sv-SE" altLang="sv-SE">
                <a:latin typeface="Times New Roman" panose="02020603050405020304" pitchFamily="18" charset="0"/>
              </a:rPr>
              <a:pPr>
                <a:spcBef>
                  <a:spcPct val="0"/>
                </a:spcBef>
              </a:pPr>
              <a:t>15</a:t>
            </a:fld>
            <a:endParaRPr lang="sv-SE" altLang="sv-SE">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KRAV o REK: Gå igenom och vid behov föreslå ändring i gårdens grovfodersystem (ålder på vallarna,</a:t>
            </a:r>
          </a:p>
          <a:p>
            <a:pPr eaLnBrk="1" hangingPunct="1">
              <a:spcBef>
                <a:spcPct val="0"/>
              </a:spcBef>
            </a:pPr>
            <a:r>
              <a:rPr lang="sv-SE" altLang="sv-SE"/>
              <a:t>antal skördar, avbetning, avkastningsnivå, vallfröblandning, insådd/renbestånd).</a:t>
            </a:r>
          </a:p>
          <a:p>
            <a:pPr eaLnBrk="1" hangingPunct="1">
              <a:spcBef>
                <a:spcPct val="0"/>
              </a:spcBef>
            </a:pPr>
            <a:r>
              <a:rPr lang="sv-SE" altLang="sv-SE"/>
              <a:t>Diskutera eventuell produktion av majsensilage, sortval och (hur majsgrödan bör gödslas)</a:t>
            </a:r>
          </a:p>
          <a:p>
            <a:pPr eaLnBrk="1" hangingPunct="1">
              <a:spcBef>
                <a:spcPct val="0"/>
              </a:spcBef>
            </a:pPr>
            <a:r>
              <a:rPr lang="sv-SE" altLang="sv-SE"/>
              <a:t>och vid vilken tidpunkt den bör skördas för att uppnå önskad grovfoderkvalitet.</a:t>
            </a:r>
          </a:p>
        </p:txBody>
      </p:sp>
    </p:spTree>
    <p:extLst>
      <p:ext uri="{BB962C8B-B14F-4D97-AF65-F5344CB8AC3E}">
        <p14:creationId xmlns:p14="http://schemas.microsoft.com/office/powerpoint/2010/main" val="192889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569260-F5EC-4453-9D9E-668C7AE000B8}" type="slidenum">
              <a:rPr lang="sv-SE" altLang="sv-SE">
                <a:latin typeface="Times New Roman" panose="02020603050405020304" pitchFamily="18" charset="0"/>
              </a:rPr>
              <a:pPr>
                <a:spcBef>
                  <a:spcPct val="0"/>
                </a:spcBef>
              </a:pPr>
              <a:t>16</a:t>
            </a:fld>
            <a:endParaRPr lang="sv-SE" altLang="sv-SE">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Ett riktvärde för baljväxthalt kan vara 30% men det måste anpassas till gårdens förutsättningar. </a:t>
            </a:r>
          </a:p>
          <a:p>
            <a:pPr eaLnBrk="1" hangingPunct="1">
              <a:spcBef>
                <a:spcPct val="0"/>
              </a:spcBef>
            </a:pPr>
            <a:r>
              <a:rPr lang="sv-SE" altLang="sv-SE"/>
              <a:t>Baljväxter sjunker långsammare i energivärde men har en lägre utgångsnivå än gräs.</a:t>
            </a:r>
          </a:p>
        </p:txBody>
      </p:sp>
    </p:spTree>
    <p:extLst>
      <p:ext uri="{BB962C8B-B14F-4D97-AF65-F5344CB8AC3E}">
        <p14:creationId xmlns:p14="http://schemas.microsoft.com/office/powerpoint/2010/main" val="839599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195DF6-8140-4A7C-B940-5D892FED4986}" type="slidenum">
              <a:rPr lang="sv-SE" altLang="sv-SE">
                <a:latin typeface="Times New Roman" panose="02020603050405020304" pitchFamily="18" charset="0"/>
              </a:rPr>
              <a:pPr>
                <a:spcBef>
                  <a:spcPct val="0"/>
                </a:spcBef>
              </a:pPr>
              <a:t>17</a:t>
            </a:fld>
            <a:endParaRPr lang="sv-SE" altLang="sv-SE">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Baljväxthalten kan överskattas eftersom bladen är stora. Blommande klöver gör att man kan överskatta klöverhalten. </a:t>
            </a:r>
            <a:r>
              <a:rPr lang="sv-SE" altLang="sv-SE" dirty="0" err="1"/>
              <a:t>Liggvall</a:t>
            </a:r>
            <a:r>
              <a:rPr lang="sv-SE" altLang="sv-SE" dirty="0"/>
              <a:t> gör att man kan överskatta gräsets andel.</a:t>
            </a:r>
          </a:p>
          <a:p>
            <a:pPr eaLnBrk="1" hangingPunct="1">
              <a:spcBef>
                <a:spcPct val="0"/>
              </a:spcBef>
            </a:pPr>
            <a:r>
              <a:rPr lang="sv-SE" altLang="sv-SE" dirty="0"/>
              <a:t>Bilden visar vall med rödklöver ängssvingel och timotej.</a:t>
            </a:r>
          </a:p>
        </p:txBody>
      </p:sp>
    </p:spTree>
    <p:extLst>
      <p:ext uri="{BB962C8B-B14F-4D97-AF65-F5344CB8AC3E}">
        <p14:creationId xmlns:p14="http://schemas.microsoft.com/office/powerpoint/2010/main" val="3247258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8294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096287-1CFA-4C35-B3F5-3F34D5BA12AF}" type="slidenum">
              <a:rPr lang="sv-SE" altLang="sv-SE" sz="1200"/>
              <a:pPr/>
              <a:t>18</a:t>
            </a:fld>
            <a:endParaRPr lang="sv-SE" altLang="sv-SE" sz="1200"/>
          </a:p>
        </p:txBody>
      </p:sp>
    </p:spTree>
    <p:extLst>
      <p:ext uri="{BB962C8B-B14F-4D97-AF65-F5344CB8AC3E}">
        <p14:creationId xmlns:p14="http://schemas.microsoft.com/office/powerpoint/2010/main" val="2489846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8397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AC28D3-731F-4BEE-8954-85340AEF2275}" type="slidenum">
              <a:rPr lang="sv-SE" altLang="sv-SE" sz="1200"/>
              <a:pPr/>
              <a:t>19</a:t>
            </a:fld>
            <a:endParaRPr lang="sv-SE" altLang="sv-SE" sz="1200"/>
          </a:p>
        </p:txBody>
      </p:sp>
    </p:spTree>
    <p:extLst>
      <p:ext uri="{BB962C8B-B14F-4D97-AF65-F5344CB8AC3E}">
        <p14:creationId xmlns:p14="http://schemas.microsoft.com/office/powerpoint/2010/main" val="17205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01C0E8-2DDA-4A0F-B0C4-92C0C6A3BB8E}" type="slidenum">
              <a:rPr lang="sv-SE" altLang="sv-SE">
                <a:latin typeface="Times New Roman" panose="02020603050405020304" pitchFamily="18" charset="0"/>
              </a:rPr>
              <a:pPr>
                <a:spcBef>
                  <a:spcPct val="0"/>
                </a:spcBef>
              </a:pPr>
              <a:t>21</a:t>
            </a:fld>
            <a:endParaRPr lang="sv-SE" altLang="sv-SE">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Förbättra fodervärdet och avkastningen hos vallen. Kombinera vallarter med tidighet som passar ihop. Förbättra foderananalysen genom att skörda i tid i förhållande till blandningens arter. Välj arter med vinterhärdighet efter gårdens geografiska läge.</a:t>
            </a:r>
          </a:p>
        </p:txBody>
      </p:sp>
    </p:spTree>
    <p:extLst>
      <p:ext uri="{BB962C8B-B14F-4D97-AF65-F5344CB8AC3E}">
        <p14:creationId xmlns:p14="http://schemas.microsoft.com/office/powerpoint/2010/main" val="324338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F70C32-4366-4DF5-8D4E-F48A675FB565}" type="slidenum">
              <a:rPr lang="sv-SE" altLang="sv-SE">
                <a:latin typeface="Times New Roman" panose="02020603050405020304" pitchFamily="18" charset="0"/>
              </a:rPr>
              <a:pPr>
                <a:spcBef>
                  <a:spcPct val="0"/>
                </a:spcBef>
              </a:pPr>
              <a:t>22</a:t>
            </a:fld>
            <a:endParaRPr lang="sv-SE" altLang="sv-SE">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R/L6-4562 Försök för breddat skördefönster visade 10 dagars skillnad mellan när blandningarna nådde 11 MJ/kg </a:t>
            </a:r>
            <a:r>
              <a:rPr lang="sv-SE" altLang="sv-SE" dirty="0" err="1"/>
              <a:t>ts</a:t>
            </a:r>
            <a:r>
              <a:rPr lang="sv-SE" altLang="sv-SE" dirty="0"/>
              <a:t>. Bilden visar försökets blandningar. Tidig innehåller vitklöver, ängssvingel samt tidiga sorter av timotej, engelskt rajgräs och rödklöver. Sen innehåller vitklöver samt sena sorter av timotej, engelskt rajgräs och rödklöver och ingen ängssvingel.</a:t>
            </a:r>
          </a:p>
        </p:txBody>
      </p:sp>
    </p:spTree>
    <p:extLst>
      <p:ext uri="{BB962C8B-B14F-4D97-AF65-F5344CB8AC3E}">
        <p14:creationId xmlns:p14="http://schemas.microsoft.com/office/powerpoint/2010/main" val="32479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7414C1-EDC1-4F59-8BB1-2577804C2414}" type="slidenum">
              <a:rPr lang="sv-SE" altLang="sv-SE">
                <a:latin typeface="Times New Roman" panose="02020603050405020304" pitchFamily="18" charset="0"/>
              </a:rPr>
              <a:pPr>
                <a:spcBef>
                  <a:spcPct val="0"/>
                </a:spcBef>
              </a:pPr>
              <a:t>3</a:t>
            </a:fld>
            <a:endParaRPr lang="sv-SE" altLang="sv-SE">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KRAV o REK: Diskutera den målbeskrivning för grovfoderkvaliteten med önskade halter (energi,</a:t>
            </a:r>
          </a:p>
          <a:p>
            <a:pPr eaLnBrk="1" hangingPunct="1">
              <a:spcBef>
                <a:spcPct val="0"/>
              </a:spcBef>
            </a:pPr>
            <a:r>
              <a:rPr lang="sv-SE" altLang="sv-SE"/>
              <a:t>råprotein, ts-halt, fiber, mineraler, hygien) som framtagits i modul 41A eller 41B eller</a:t>
            </a:r>
          </a:p>
          <a:p>
            <a:pPr eaLnBrk="1" hangingPunct="1">
              <a:spcBef>
                <a:spcPct val="0"/>
              </a:spcBef>
            </a:pPr>
            <a:r>
              <a:rPr lang="sv-SE" altLang="sv-SE"/>
              <a:t>vid annan rådgivning och jämför med nuvarande foderkvalitet. Saknas målbeskrivning,</a:t>
            </a:r>
          </a:p>
          <a:p>
            <a:pPr eaLnBrk="1" hangingPunct="1">
              <a:spcBef>
                <a:spcPct val="0"/>
              </a:spcBef>
            </a:pPr>
            <a:r>
              <a:rPr lang="sv-SE" altLang="sv-SE"/>
              <a:t>upprättas en sådan.</a:t>
            </a:r>
          </a:p>
          <a:p>
            <a:pPr eaLnBrk="1" hangingPunct="1">
              <a:spcBef>
                <a:spcPct val="0"/>
              </a:spcBef>
            </a:pPr>
            <a:r>
              <a:rPr lang="sv-SE" altLang="sv-SE"/>
              <a:t>• Gå igenom konserveringstekniken på gården och diskutera kortfattat om mjölkkvaliteten</a:t>
            </a:r>
          </a:p>
          <a:p>
            <a:pPr eaLnBrk="1" hangingPunct="1">
              <a:spcBef>
                <a:spcPct val="0"/>
              </a:spcBef>
            </a:pPr>
            <a:r>
              <a:rPr lang="sv-SE" altLang="sv-SE"/>
              <a:t>indikerar brister vid konserveringen av grovfodret vad gäller teknik och hygien och vid</a:t>
            </a:r>
          </a:p>
          <a:p>
            <a:pPr eaLnBrk="1" hangingPunct="1">
              <a:spcBef>
                <a:spcPct val="0"/>
              </a:spcBef>
            </a:pPr>
            <a:r>
              <a:rPr lang="sv-SE" altLang="sv-SE"/>
              <a:t>stallgödselhanteringen.</a:t>
            </a:r>
          </a:p>
          <a:p>
            <a:pPr eaLnBrk="1" hangingPunct="1">
              <a:spcBef>
                <a:spcPct val="0"/>
              </a:spcBef>
            </a:pPr>
            <a:r>
              <a:rPr lang="sv-SE" altLang="sv-SE"/>
              <a:t>• Diskutera lagringsförluster vid lagring av grovfoder, gör eventuellt även en inspektion av</a:t>
            </a:r>
          </a:p>
          <a:p>
            <a:pPr eaLnBrk="1" hangingPunct="1">
              <a:spcBef>
                <a:spcPct val="0"/>
              </a:spcBef>
            </a:pPr>
            <a:r>
              <a:rPr lang="sv-SE" altLang="sv-SE"/>
              <a:t>lager, speciellt om mjölkkvaliteten inte är bra.</a:t>
            </a:r>
          </a:p>
        </p:txBody>
      </p:sp>
    </p:spTree>
    <p:extLst>
      <p:ext uri="{BB962C8B-B14F-4D97-AF65-F5344CB8AC3E}">
        <p14:creationId xmlns:p14="http://schemas.microsoft.com/office/powerpoint/2010/main" val="2628120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742408-461A-45CC-AAA7-3ED19B59D0E8}" type="slidenum">
              <a:rPr lang="sv-SE" altLang="sv-SE">
                <a:latin typeface="Times New Roman" panose="02020603050405020304" pitchFamily="18" charset="0"/>
              </a:rPr>
              <a:pPr>
                <a:spcBef>
                  <a:spcPct val="0"/>
                </a:spcBef>
              </a:pPr>
              <a:t>23</a:t>
            </a:fld>
            <a:endParaRPr lang="sv-SE" altLang="sv-SE">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Gräs har högre fiberandel än baljväxter. Gräs som återväxer med stråskjutning har högre fiberandel i återväxten än de som </a:t>
            </a:r>
            <a:r>
              <a:rPr lang="sv-SE" altLang="sv-SE" dirty="0" err="1"/>
              <a:t>stråskjuter</a:t>
            </a:r>
            <a:r>
              <a:rPr lang="sv-SE" altLang="sv-SE" dirty="0"/>
              <a:t> i mindre grad. Det finns ett samband mellan högt fiberinnehåll och snabbt sjunkande energiinnehåll. Timotej och </a:t>
            </a:r>
            <a:r>
              <a:rPr lang="sv-SE" altLang="sv-SE" dirty="0" err="1"/>
              <a:t>rajsvingel</a:t>
            </a:r>
            <a:r>
              <a:rPr lang="sv-SE" altLang="sv-SE" dirty="0"/>
              <a:t> återväxer i relativt hög grad med stråskjutning. Ängssvingel och hundäxing har nästan inga strån i återväxten. I engelskt rajgräs varierar det med sorten.</a:t>
            </a:r>
          </a:p>
        </p:txBody>
      </p:sp>
    </p:spTree>
    <p:extLst>
      <p:ext uri="{BB962C8B-B14F-4D97-AF65-F5344CB8AC3E}">
        <p14:creationId xmlns:p14="http://schemas.microsoft.com/office/powerpoint/2010/main" val="2315948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2EF1ED-8C59-4E7A-A664-0E1FAEB7BBA7}" type="slidenum">
              <a:rPr lang="sv-SE" altLang="sv-SE">
                <a:latin typeface="Times New Roman" panose="02020603050405020304" pitchFamily="18" charset="0"/>
              </a:rPr>
              <a:pPr>
                <a:spcBef>
                  <a:spcPct val="0"/>
                </a:spcBef>
              </a:pPr>
              <a:t>26</a:t>
            </a:fld>
            <a:endParaRPr lang="sv-SE" altLang="sv-SE">
              <a:latin typeface="Times New Roman" panose="02020603050405020304" pitchFamily="18" charset="0"/>
            </a:endParaRPr>
          </a:p>
        </p:txBody>
      </p:sp>
      <p:sp>
        <p:nvSpPr>
          <p:cNvPr id="90115" name="Platshållare för bildobjekt 1"/>
          <p:cNvSpPr>
            <a:spLocks noGrp="1" noRot="1" noChangeAspect="1" noTextEdit="1"/>
          </p:cNvSpPr>
          <p:nvPr>
            <p:ph type="sldImg"/>
          </p:nvPr>
        </p:nvSpPr>
        <p:spPr bwMode="auto">
          <a:xfrm>
            <a:off x="382588" y="685800"/>
            <a:ext cx="6092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99" tIns="45299" rIns="90599" bIns="45299" numCol="1" anchor="t" anchorCtr="0" compatLnSpc="1">
            <a:prstTxWarp prst="textNoShape">
              <a:avLst/>
            </a:prstTxWarp>
          </a:bodyPr>
          <a:lstStyle/>
          <a:p>
            <a:pPr defTabSz="906463" eaLnBrk="1" hangingPunct="1">
              <a:spcBef>
                <a:spcPct val="0"/>
              </a:spcBef>
            </a:pPr>
            <a:r>
              <a:rPr lang="sv-SE" altLang="sv-SE"/>
              <a:t>Bra valletablering kräver att fröna inte myllas för djupt. Det är skillnad på tålighet för detta hos olika vallarter.</a:t>
            </a:r>
          </a:p>
        </p:txBody>
      </p:sp>
      <p:sp>
        <p:nvSpPr>
          <p:cNvPr id="90117" name="Platshållare för bild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9" tIns="45299" rIns="90599" bIns="45299" anchor="b"/>
          <a:lstStyle>
            <a:lvl1pPr defTabSz="898525">
              <a:spcBef>
                <a:spcPct val="30000"/>
              </a:spcBef>
              <a:defRPr sz="1200">
                <a:solidFill>
                  <a:schemeClr val="tx1"/>
                </a:solidFill>
                <a:latin typeface="Calibri" panose="020F0502020204030204" pitchFamily="34" charset="0"/>
              </a:defRPr>
            </a:lvl1pPr>
            <a:lvl2pPr marL="742950" indent="-285750" defTabSz="898525">
              <a:spcBef>
                <a:spcPct val="30000"/>
              </a:spcBef>
              <a:defRPr sz="1200">
                <a:solidFill>
                  <a:schemeClr val="tx1"/>
                </a:solidFill>
                <a:latin typeface="Calibri" panose="020F0502020204030204" pitchFamily="34" charset="0"/>
              </a:defRPr>
            </a:lvl2pPr>
            <a:lvl3pPr marL="1143000" indent="-228600" defTabSz="898525">
              <a:spcBef>
                <a:spcPct val="30000"/>
              </a:spcBef>
              <a:defRPr sz="1200">
                <a:solidFill>
                  <a:schemeClr val="tx1"/>
                </a:solidFill>
                <a:latin typeface="Calibri" panose="020F0502020204030204" pitchFamily="34" charset="0"/>
              </a:defRPr>
            </a:lvl3pPr>
            <a:lvl4pPr marL="1600200" indent="-228600" defTabSz="898525">
              <a:spcBef>
                <a:spcPct val="30000"/>
              </a:spcBef>
              <a:defRPr sz="1200">
                <a:solidFill>
                  <a:schemeClr val="tx1"/>
                </a:solidFill>
                <a:latin typeface="Calibri" panose="020F0502020204030204" pitchFamily="34" charset="0"/>
              </a:defRPr>
            </a:lvl4pPr>
            <a:lvl5pPr marL="2057400" indent="-228600" defTabSz="898525">
              <a:spcBef>
                <a:spcPct val="30000"/>
              </a:spcBef>
              <a:defRPr sz="1200">
                <a:solidFill>
                  <a:schemeClr val="tx1"/>
                </a:solidFill>
                <a:latin typeface="Calibri" panose="020F0502020204030204" pitchFamily="34" charset="0"/>
              </a:defRPr>
            </a:lvl5pPr>
            <a:lvl6pPr marL="2514600" indent="-228600" defTabSz="8985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85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85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85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77AD1BA-485F-407E-93F2-CF41484103D3}" type="slidenum">
              <a:rPr lang="sv-SE" altLang="sv-SE">
                <a:solidFill>
                  <a:srgbClr val="000000"/>
                </a:solidFill>
                <a:cs typeface="Arial" panose="020B0604020202020204" pitchFamily="34" charset="0"/>
              </a:rPr>
              <a:pPr algn="r" eaLnBrk="1" hangingPunct="1">
                <a:spcBef>
                  <a:spcPct val="0"/>
                </a:spcBef>
              </a:pPr>
              <a:t>26</a:t>
            </a:fld>
            <a:endParaRPr lang="sv-SE" altLang="sv-SE">
              <a:solidFill>
                <a:srgbClr val="000000"/>
              </a:solidFill>
              <a:cs typeface="Arial" panose="020B0604020202020204" pitchFamily="34" charset="0"/>
            </a:endParaRPr>
          </a:p>
        </p:txBody>
      </p:sp>
    </p:spTree>
    <p:extLst>
      <p:ext uri="{BB962C8B-B14F-4D97-AF65-F5344CB8AC3E}">
        <p14:creationId xmlns:p14="http://schemas.microsoft.com/office/powerpoint/2010/main" val="4074279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DEFF41-00E5-4984-A090-DB3D4BAA9E00}" type="slidenum">
              <a:rPr lang="sv-SE" altLang="sv-SE">
                <a:latin typeface="Times New Roman" panose="02020603050405020304" pitchFamily="18" charset="0"/>
              </a:rPr>
              <a:pPr>
                <a:spcBef>
                  <a:spcPct val="0"/>
                </a:spcBef>
              </a:pPr>
              <a:t>27</a:t>
            </a:fld>
            <a:endParaRPr lang="sv-SE" altLang="sv-SE">
              <a:latin typeface="Times New Roman" panose="02020603050405020304" pitchFamily="18" charset="0"/>
            </a:endParaRPr>
          </a:p>
        </p:txBody>
      </p:sp>
      <p:sp>
        <p:nvSpPr>
          <p:cNvPr id="91139" name="Platshållare för bildobjekt 1"/>
          <p:cNvSpPr>
            <a:spLocks noGrp="1" noRot="1" noChangeAspect="1" noTextEdit="1"/>
          </p:cNvSpPr>
          <p:nvPr>
            <p:ph type="sldImg"/>
          </p:nvPr>
        </p:nvSpPr>
        <p:spPr bwMode="auto">
          <a:xfrm>
            <a:off x="382588" y="685800"/>
            <a:ext cx="6092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99" tIns="45299" rIns="90599" bIns="45299" numCol="1" anchor="t" anchorCtr="0" compatLnSpc="1">
            <a:prstTxWarp prst="textNoShape">
              <a:avLst/>
            </a:prstTxWarp>
          </a:bodyPr>
          <a:lstStyle/>
          <a:p>
            <a:pPr defTabSz="906463" eaLnBrk="1" hangingPunct="1">
              <a:spcBef>
                <a:spcPct val="0"/>
              </a:spcBef>
            </a:pPr>
            <a:r>
              <a:rPr lang="sv-SE" altLang="sv-SE" dirty="0"/>
              <a:t>Vallfröet måste ha förutsättningar att inte myllas för djupt. Bäst är någon form av vältning före sådd av vallfrö. Blandat utsäde av vall och skyddsgröda gör att vallfröet myllas för djupt. Olika </a:t>
            </a:r>
            <a:r>
              <a:rPr lang="sv-SE" altLang="sv-SE" dirty="0" err="1"/>
              <a:t>vallsorter</a:t>
            </a:r>
            <a:r>
              <a:rPr lang="sv-SE" altLang="sv-SE" dirty="0"/>
              <a:t> påverkas olika, se föregående bild.</a:t>
            </a:r>
          </a:p>
        </p:txBody>
      </p:sp>
      <p:sp>
        <p:nvSpPr>
          <p:cNvPr id="91141" name="Platshållare för bild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9" tIns="45299" rIns="90599" bIns="45299" anchor="b"/>
          <a:lstStyle>
            <a:lvl1pPr defTabSz="898525">
              <a:spcBef>
                <a:spcPct val="30000"/>
              </a:spcBef>
              <a:defRPr sz="1200">
                <a:solidFill>
                  <a:schemeClr val="tx1"/>
                </a:solidFill>
                <a:latin typeface="Calibri" panose="020F0502020204030204" pitchFamily="34" charset="0"/>
              </a:defRPr>
            </a:lvl1pPr>
            <a:lvl2pPr marL="742950" indent="-285750" defTabSz="898525">
              <a:spcBef>
                <a:spcPct val="30000"/>
              </a:spcBef>
              <a:defRPr sz="1200">
                <a:solidFill>
                  <a:schemeClr val="tx1"/>
                </a:solidFill>
                <a:latin typeface="Calibri" panose="020F0502020204030204" pitchFamily="34" charset="0"/>
              </a:defRPr>
            </a:lvl2pPr>
            <a:lvl3pPr marL="1143000" indent="-228600" defTabSz="898525">
              <a:spcBef>
                <a:spcPct val="30000"/>
              </a:spcBef>
              <a:defRPr sz="1200">
                <a:solidFill>
                  <a:schemeClr val="tx1"/>
                </a:solidFill>
                <a:latin typeface="Calibri" panose="020F0502020204030204" pitchFamily="34" charset="0"/>
              </a:defRPr>
            </a:lvl3pPr>
            <a:lvl4pPr marL="1600200" indent="-228600" defTabSz="898525">
              <a:spcBef>
                <a:spcPct val="30000"/>
              </a:spcBef>
              <a:defRPr sz="1200">
                <a:solidFill>
                  <a:schemeClr val="tx1"/>
                </a:solidFill>
                <a:latin typeface="Calibri" panose="020F0502020204030204" pitchFamily="34" charset="0"/>
              </a:defRPr>
            </a:lvl4pPr>
            <a:lvl5pPr marL="2057400" indent="-228600" defTabSz="898525">
              <a:spcBef>
                <a:spcPct val="30000"/>
              </a:spcBef>
              <a:defRPr sz="1200">
                <a:solidFill>
                  <a:schemeClr val="tx1"/>
                </a:solidFill>
                <a:latin typeface="Calibri" panose="020F0502020204030204" pitchFamily="34" charset="0"/>
              </a:defRPr>
            </a:lvl5pPr>
            <a:lvl6pPr marL="2514600" indent="-228600" defTabSz="8985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85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85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85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1DD62D9-F20E-406E-85FD-B723C8C6F2E3}" type="slidenum">
              <a:rPr lang="sv-SE" altLang="sv-SE">
                <a:cs typeface="Arial" panose="020B0604020202020204" pitchFamily="34" charset="0"/>
              </a:rPr>
              <a:pPr algn="r" eaLnBrk="1" hangingPunct="1">
                <a:spcBef>
                  <a:spcPct val="0"/>
                </a:spcBef>
              </a:pPr>
              <a:t>27</a:t>
            </a:fld>
            <a:endParaRPr lang="sv-SE" altLang="sv-SE">
              <a:cs typeface="Arial" panose="020B0604020202020204" pitchFamily="34" charset="0"/>
            </a:endParaRPr>
          </a:p>
        </p:txBody>
      </p:sp>
    </p:spTree>
    <p:extLst>
      <p:ext uri="{BB962C8B-B14F-4D97-AF65-F5344CB8AC3E}">
        <p14:creationId xmlns:p14="http://schemas.microsoft.com/office/powerpoint/2010/main" val="2798594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30E487-7766-4806-86F9-EB7DC615E485}" type="slidenum">
              <a:rPr lang="sv-SE" altLang="sv-SE">
                <a:latin typeface="Times New Roman" panose="02020603050405020304" pitchFamily="18" charset="0"/>
              </a:rPr>
              <a:pPr>
                <a:spcBef>
                  <a:spcPct val="0"/>
                </a:spcBef>
              </a:pPr>
              <a:t>28</a:t>
            </a:fld>
            <a:endParaRPr lang="sv-SE" altLang="sv-SE">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err="1"/>
              <a:t>Renbeståndssådd</a:t>
            </a:r>
            <a:r>
              <a:rPr lang="sv-SE" altLang="sv-SE" dirty="0"/>
              <a:t> ger bra </a:t>
            </a:r>
            <a:r>
              <a:rPr lang="sv-SE" altLang="sv-SE" dirty="0" err="1"/>
              <a:t>vallavkastning</a:t>
            </a:r>
            <a:r>
              <a:rPr lang="sv-SE" altLang="sv-SE" dirty="0"/>
              <a:t> med större risk för ogräs. Grönfoder ger ofta bra vall </a:t>
            </a:r>
            <a:r>
              <a:rPr lang="sv-SE" altLang="sv-SE" dirty="0" err="1"/>
              <a:t>pga</a:t>
            </a:r>
            <a:r>
              <a:rPr lang="sv-SE" altLang="sv-SE" dirty="0"/>
              <a:t> att det skördas tidigt. Metoden kan också ge en extra </a:t>
            </a:r>
            <a:r>
              <a:rPr lang="sv-SE" altLang="sv-SE" dirty="0" err="1"/>
              <a:t>vallskörd</a:t>
            </a:r>
            <a:r>
              <a:rPr lang="sv-SE" altLang="sv-SE" dirty="0"/>
              <a:t> anläggningsåret. Vid insådd i </a:t>
            </a:r>
            <a:r>
              <a:rPr lang="sv-SE" altLang="sv-SE" dirty="0" err="1"/>
              <a:t>westerwoldiskt</a:t>
            </a:r>
            <a:r>
              <a:rPr lang="sv-SE" altLang="sv-SE" dirty="0"/>
              <a:t> rajgräs ger hög utsädesmängd sämre resultat.</a:t>
            </a:r>
          </a:p>
        </p:txBody>
      </p:sp>
    </p:spTree>
    <p:extLst>
      <p:ext uri="{BB962C8B-B14F-4D97-AF65-F5344CB8AC3E}">
        <p14:creationId xmlns:p14="http://schemas.microsoft.com/office/powerpoint/2010/main" val="3083418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sv-SE"/>
              <a:t>Rekommendationen behöver också anpassas utifrån övriga foderslag, foderstrategi, produktionsform och mål.</a:t>
            </a:r>
          </a:p>
        </p:txBody>
      </p:sp>
    </p:spTree>
    <p:extLst>
      <p:ext uri="{BB962C8B-B14F-4D97-AF65-F5344CB8AC3E}">
        <p14:creationId xmlns:p14="http://schemas.microsoft.com/office/powerpoint/2010/main" val="1149408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sv-SE"/>
              <a:t>Ogräs kan förutom att ge avkastningssänkning även vara negativt i fodret pga dålig smaklighet, giftighet eller då de ger mjölkkvalitetsförsämringar. Förutom arterna ovan är nattskatta ett viktigt problemogräs i majs där den kan ge dålig smaklighet på fodret.</a:t>
            </a:r>
          </a:p>
        </p:txBody>
      </p:sp>
    </p:spTree>
    <p:extLst>
      <p:ext uri="{BB962C8B-B14F-4D97-AF65-F5344CB8AC3E}">
        <p14:creationId xmlns:p14="http://schemas.microsoft.com/office/powerpoint/2010/main" val="1256326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7A9312-98EC-4737-B097-BC3923F056A6}" type="slidenum">
              <a:rPr lang="sv-SE" altLang="sv-SE">
                <a:latin typeface="Times New Roman" panose="02020603050405020304" pitchFamily="18" charset="0"/>
              </a:rPr>
              <a:pPr>
                <a:spcBef>
                  <a:spcPct val="0"/>
                </a:spcBef>
              </a:pPr>
              <a:t>31</a:t>
            </a:fld>
            <a:endParaRPr lang="sv-SE" altLang="sv-SE">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Riktvärde för stärkelsehalt i majs: 300-330 g/kg ts. Senare skörd=högre ts-halt och högre stärkelsehalt. Sen skörd kan också ge sämre smältbarhet (iNDF) vilket kan vara negativt, särskilt om majsen utgör stor andel i foderstaten.</a:t>
            </a:r>
          </a:p>
        </p:txBody>
      </p:sp>
    </p:spTree>
    <p:extLst>
      <p:ext uri="{BB962C8B-B14F-4D97-AF65-F5344CB8AC3E}">
        <p14:creationId xmlns:p14="http://schemas.microsoft.com/office/powerpoint/2010/main" val="1764791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a:p>
        </p:txBody>
      </p:sp>
      <p:sp>
        <p:nvSpPr>
          <p:cNvPr id="9626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900895-E91D-425F-8C3D-A266089C1153}" type="slidenum">
              <a:rPr lang="sv-SE" altLang="sv-SE">
                <a:latin typeface="Times New Roman" panose="02020603050405020304" pitchFamily="18" charset="0"/>
              </a:rPr>
              <a:pPr>
                <a:spcBef>
                  <a:spcPct val="0"/>
                </a:spcBef>
              </a:pPr>
              <a:t>32</a:t>
            </a:fld>
            <a:endParaRPr lang="sv-SE" altLang="sv-SE">
              <a:latin typeface="Times New Roman" panose="02020603050405020304" pitchFamily="18" charset="0"/>
            </a:endParaRPr>
          </a:p>
        </p:txBody>
      </p:sp>
    </p:spTree>
    <p:extLst>
      <p:ext uri="{BB962C8B-B14F-4D97-AF65-F5344CB8AC3E}">
        <p14:creationId xmlns:p14="http://schemas.microsoft.com/office/powerpoint/2010/main" val="137236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sv-SE"/>
              <a:t>Rekommendationen behöver också anpassas utifrån övriga foderslag, foderstrategi, produktionsform och mål.</a:t>
            </a:r>
          </a:p>
        </p:txBody>
      </p:sp>
    </p:spTree>
    <p:extLst>
      <p:ext uri="{BB962C8B-B14F-4D97-AF65-F5344CB8AC3E}">
        <p14:creationId xmlns:p14="http://schemas.microsoft.com/office/powerpoint/2010/main" val="114940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sv-SE"/>
              <a:t>Rekommendationen behöver också anpassas utifrån övriga foderslag, foderstrategi, produktionsform och mål.</a:t>
            </a:r>
          </a:p>
          <a:p>
            <a:pPr eaLnBrk="1" hangingPunct="1"/>
            <a:endParaRPr lang="sv-SE" altLang="sv-SE"/>
          </a:p>
        </p:txBody>
      </p:sp>
    </p:spTree>
    <p:extLst>
      <p:ext uri="{BB962C8B-B14F-4D97-AF65-F5344CB8AC3E}">
        <p14:creationId xmlns:p14="http://schemas.microsoft.com/office/powerpoint/2010/main" val="260746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sv-SE"/>
              <a:t>Observera att grovfodret måste analyseras anpassat till häst eftersom energi och smältbart råprotein räknas fram med andra formler än för idisslare.</a:t>
            </a:r>
          </a:p>
        </p:txBody>
      </p:sp>
    </p:spTree>
    <p:extLst>
      <p:ext uri="{BB962C8B-B14F-4D97-AF65-F5344CB8AC3E}">
        <p14:creationId xmlns:p14="http://schemas.microsoft.com/office/powerpoint/2010/main" val="30044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a:p>
        </p:txBody>
      </p:sp>
      <p:sp>
        <p:nvSpPr>
          <p:cNvPr id="7373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2564342-596D-46A9-9E9F-1F28CF8D5E2C}" type="slidenum">
              <a:rPr lang="sv-SE" altLang="sv-SE" sz="1200"/>
              <a:pPr/>
              <a:t>8</a:t>
            </a:fld>
            <a:endParaRPr lang="sv-SE" altLang="sv-SE" sz="1200"/>
          </a:p>
        </p:txBody>
      </p:sp>
    </p:spTree>
    <p:extLst>
      <p:ext uri="{BB962C8B-B14F-4D97-AF65-F5344CB8AC3E}">
        <p14:creationId xmlns:p14="http://schemas.microsoft.com/office/powerpoint/2010/main" val="318866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63A611-31C6-42B6-BE97-3A9FC70CD882}" type="slidenum">
              <a:rPr lang="sv-SE" altLang="sv-SE">
                <a:latin typeface="Times New Roman" panose="02020603050405020304" pitchFamily="18" charset="0"/>
              </a:rPr>
              <a:pPr>
                <a:spcBef>
                  <a:spcPct val="0"/>
                </a:spcBef>
              </a:pPr>
              <a:t>9</a:t>
            </a:fld>
            <a:endParaRPr lang="sv-SE" altLang="sv-SE">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Risken för sporer är störst vid låg ts-halt. Klostridiesporer är ett mjölkkvalitetsproblem. Vid hög ts-halt tillväxer svampar som kan leda till att fodret måste kasseras.</a:t>
            </a:r>
          </a:p>
          <a:p>
            <a:pPr eaLnBrk="1" hangingPunct="1">
              <a:spcBef>
                <a:spcPct val="0"/>
              </a:spcBef>
            </a:pPr>
            <a:r>
              <a:rPr lang="sv-SE" altLang="sv-SE"/>
              <a:t>Vid hög ts-halt sker ingen ensilering. Det är då extra viktigt med tät lagring.</a:t>
            </a:r>
          </a:p>
        </p:txBody>
      </p:sp>
    </p:spTree>
    <p:extLst>
      <p:ext uri="{BB962C8B-B14F-4D97-AF65-F5344CB8AC3E}">
        <p14:creationId xmlns:p14="http://schemas.microsoft.com/office/powerpoint/2010/main" val="346324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757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D42795-9D72-492F-A9F2-990D41616AE5}" type="slidenum">
              <a:rPr lang="sv-SE" altLang="sv-SE" sz="1200"/>
              <a:pPr/>
              <a:t>10</a:t>
            </a:fld>
            <a:endParaRPr lang="sv-SE" altLang="sv-SE" sz="1200"/>
          </a:p>
        </p:txBody>
      </p:sp>
    </p:spTree>
    <p:extLst>
      <p:ext uri="{BB962C8B-B14F-4D97-AF65-F5344CB8AC3E}">
        <p14:creationId xmlns:p14="http://schemas.microsoft.com/office/powerpoint/2010/main" val="4853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7680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392AB0-0CE9-4A6A-8B46-5B8DF1A6B6B9}" type="slidenum">
              <a:rPr lang="sv-SE" altLang="sv-SE" sz="1200"/>
              <a:pPr/>
              <a:t>11</a:t>
            </a:fld>
            <a:endParaRPr lang="sv-SE" altLang="sv-SE" sz="1200"/>
          </a:p>
        </p:txBody>
      </p:sp>
    </p:spTree>
    <p:extLst>
      <p:ext uri="{BB962C8B-B14F-4D97-AF65-F5344CB8AC3E}">
        <p14:creationId xmlns:p14="http://schemas.microsoft.com/office/powerpoint/2010/main" val="3747483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Mönster blå">
            <a:extLst>
              <a:ext uri="{FF2B5EF4-FFF2-40B4-BE49-F238E27FC236}">
                <a16:creationId xmlns:a16="http://schemas.microsoft.com/office/drawing/2014/main" id="{5F0C4BA2-1619-466E-9817-F49606C5B1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237" t="28961"/>
          <a:stretch/>
        </p:blipFill>
        <p:spPr>
          <a:xfrm>
            <a:off x="8280000" y="4070350"/>
            <a:ext cx="3911999" cy="278765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941709"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7" name="Platshållare för bild">
            <a:extLst>
              <a:ext uri="{FF2B5EF4-FFF2-40B4-BE49-F238E27FC236}">
                <a16:creationId xmlns:a16="http://schemas.microsoft.com/office/drawing/2014/main" id="{E643C79A-6831-46B4-8B7A-5FDC4734458F}"/>
              </a:ext>
            </a:extLst>
          </p:cNvPr>
          <p:cNvSpPr>
            <a:spLocks noGrp="1"/>
          </p:cNvSpPr>
          <p:nvPr>
            <p:ph type="pic" sz="quarter" idx="12" hasCustomPrompt="1"/>
          </p:nvPr>
        </p:nvSpPr>
        <p:spPr>
          <a:xfrm>
            <a:off x="1" y="4070350"/>
            <a:ext cx="8280000" cy="2787650"/>
          </a:xfrm>
        </p:spPr>
        <p:txBody>
          <a:bodyPr anchor="ctr" anchorCtr="0"/>
          <a:lstStyle>
            <a:lvl1pPr>
              <a:defRPr lang="sv-SE" sz="2000" kern="1200" baseline="0" dirty="0">
                <a:solidFill>
                  <a:schemeClr val="bg1"/>
                </a:solidFill>
                <a:latin typeface="+mn-lt"/>
                <a:ea typeface="+mn-ea"/>
                <a:cs typeface="+mn-cs"/>
              </a:defRPr>
            </a:lvl1pPr>
          </a:lstStyle>
          <a:p>
            <a:r>
              <a:rPr lang="sv-SE" dirty="0"/>
              <a:t>Klicka här för att infoga bild</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lstStyle>
            <a:lvl1pPr algn="l">
              <a:defRPr sz="4800">
                <a:solidFill>
                  <a:schemeClr val="accent6"/>
                </a:solidFill>
              </a:defRPr>
            </a:lvl1pPr>
          </a:lstStyle>
          <a:p>
            <a:r>
              <a:rPr lang="sv-SE" dirty="0"/>
              <a:t>Klicka här för att lägga till rubrik</a:t>
            </a:r>
          </a:p>
        </p:txBody>
      </p:sp>
    </p:spTree>
    <p:extLst>
      <p:ext uri="{BB962C8B-B14F-4D97-AF65-F5344CB8AC3E}">
        <p14:creationId xmlns:p14="http://schemas.microsoft.com/office/powerpoint/2010/main" val="54492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löv">
    <p:bg>
      <p:bgPr>
        <a:solidFill>
          <a:schemeClr val="bg2"/>
        </a:solidFill>
        <a:effectLst/>
      </p:bgPr>
    </p:bg>
    <p:spTree>
      <p:nvGrpSpPr>
        <p:cNvPr id="1" name=""/>
        <p:cNvGrpSpPr/>
        <p:nvPr/>
      </p:nvGrpSpPr>
      <p:grpSpPr>
        <a:xfrm>
          <a:off x="0" y="0"/>
          <a:ext cx="0" cy="0"/>
          <a:chOff x="0" y="0"/>
          <a:chExt cx="0" cy="0"/>
        </a:xfrm>
      </p:grpSpPr>
      <p:sp>
        <p:nvSpPr>
          <p:cNvPr id="8" name="Färgblock grön">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rgbClr val="418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a:extLst>
              <a:ext uri="{FF2B5EF4-FFF2-40B4-BE49-F238E27FC236}">
                <a16:creationId xmlns:a16="http://schemas.microsoft.com/office/drawing/2014/main" id="{288F68BD-6533-48D4-8946-C558E0D30507}"/>
              </a:ext>
            </a:extLst>
          </p:cNvPr>
          <p:cNvSpPr>
            <a:spLocks noGrp="1"/>
          </p:cNvSpPr>
          <p:nvPr>
            <p:ph type="pic" sz="quarter" idx="23" hasCustomPrompt="1"/>
          </p:nvPr>
        </p:nvSpPr>
        <p:spPr>
          <a:xfrm>
            <a:off x="718422" y="1118473"/>
            <a:ext cx="4659155" cy="4659154"/>
          </a:xfrm>
          <a:custGeom>
            <a:avLst/>
            <a:gdLst>
              <a:gd name="connsiteX0" fmla="*/ 0 w 4791077"/>
              <a:gd name="connsiteY0" fmla="*/ 0 h 4791076"/>
              <a:gd name="connsiteX1" fmla="*/ 2395539 w 4791077"/>
              <a:gd name="connsiteY1" fmla="*/ 0 h 4791076"/>
              <a:gd name="connsiteX2" fmla="*/ 2405689 w 4791077"/>
              <a:gd name="connsiteY2" fmla="*/ 0 h 4791076"/>
              <a:gd name="connsiteX3" fmla="*/ 2405689 w 4791077"/>
              <a:gd name="connsiteY3" fmla="*/ 513 h 4791076"/>
              <a:gd name="connsiteX4" fmla="*/ 2640469 w 4791077"/>
              <a:gd name="connsiteY4" fmla="*/ 12368 h 4791076"/>
              <a:gd name="connsiteX5" fmla="*/ 4791077 w 4791077"/>
              <a:gd name="connsiteY5" fmla="*/ 2395538 h 4791076"/>
              <a:gd name="connsiteX6" fmla="*/ 4789897 w 4791077"/>
              <a:gd name="connsiteY6" fmla="*/ 2418903 h 4791076"/>
              <a:gd name="connsiteX7" fmla="*/ 4791076 w 4791077"/>
              <a:gd name="connsiteY7" fmla="*/ 2418903 h 4791076"/>
              <a:gd name="connsiteX8" fmla="*/ 4791076 w 4791077"/>
              <a:gd name="connsiteY8" fmla="*/ 4791075 h 4791076"/>
              <a:gd name="connsiteX9" fmla="*/ 2395559 w 4791077"/>
              <a:gd name="connsiteY9" fmla="*/ 4791075 h 4791076"/>
              <a:gd name="connsiteX10" fmla="*/ 2395539 w 4791077"/>
              <a:gd name="connsiteY10" fmla="*/ 4791076 h 4791076"/>
              <a:gd name="connsiteX11" fmla="*/ 2395519 w 4791077"/>
              <a:gd name="connsiteY11" fmla="*/ 4791075 h 4791076"/>
              <a:gd name="connsiteX12" fmla="*/ 2385387 w 4791077"/>
              <a:gd name="connsiteY12" fmla="*/ 4791075 h 4791076"/>
              <a:gd name="connsiteX13" fmla="*/ 2385387 w 4791077"/>
              <a:gd name="connsiteY13" fmla="*/ 4790564 h 4791076"/>
              <a:gd name="connsiteX14" fmla="*/ 2150609 w 4791077"/>
              <a:gd name="connsiteY14" fmla="*/ 4778708 h 4791076"/>
              <a:gd name="connsiteX15" fmla="*/ 1 w 4791077"/>
              <a:gd name="connsiteY15" fmla="*/ 2395538 h 4791076"/>
              <a:gd name="connsiteX16" fmla="*/ 1181 w 4791077"/>
              <a:gd name="connsiteY16" fmla="*/ 2372172 h 4791076"/>
              <a:gd name="connsiteX17" fmla="*/ 0 w 4791077"/>
              <a:gd name="connsiteY17" fmla="*/ 2372172 h 479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1077" h="4791076">
                <a:moveTo>
                  <a:pt x="0" y="0"/>
                </a:moveTo>
                <a:lnTo>
                  <a:pt x="2395539" y="0"/>
                </a:lnTo>
                <a:lnTo>
                  <a:pt x="2405689" y="0"/>
                </a:lnTo>
                <a:lnTo>
                  <a:pt x="2405689" y="513"/>
                </a:lnTo>
                <a:lnTo>
                  <a:pt x="2640469" y="12368"/>
                </a:lnTo>
                <a:cubicBezTo>
                  <a:pt x="3848434" y="135044"/>
                  <a:pt x="4791077" y="1155208"/>
                  <a:pt x="4791077" y="2395538"/>
                </a:cubicBezTo>
                <a:lnTo>
                  <a:pt x="4789897" y="2418903"/>
                </a:lnTo>
                <a:lnTo>
                  <a:pt x="4791076" y="2418903"/>
                </a:lnTo>
                <a:lnTo>
                  <a:pt x="4791076" y="4791075"/>
                </a:lnTo>
                <a:lnTo>
                  <a:pt x="2395559" y="4791075"/>
                </a:lnTo>
                <a:lnTo>
                  <a:pt x="2395539" y="4791076"/>
                </a:lnTo>
                <a:lnTo>
                  <a:pt x="2395519" y="4791075"/>
                </a:lnTo>
                <a:lnTo>
                  <a:pt x="2385387" y="4791075"/>
                </a:lnTo>
                <a:lnTo>
                  <a:pt x="2385387" y="4790564"/>
                </a:lnTo>
                <a:lnTo>
                  <a:pt x="2150609" y="4778708"/>
                </a:lnTo>
                <a:cubicBezTo>
                  <a:pt x="942645" y="4656033"/>
                  <a:pt x="1" y="3635869"/>
                  <a:pt x="1" y="2395538"/>
                </a:cubicBezTo>
                <a:lnTo>
                  <a:pt x="1181" y="2372172"/>
                </a:lnTo>
                <a:lnTo>
                  <a:pt x="0" y="2372172"/>
                </a:lnTo>
                <a:close/>
              </a:path>
            </a:pathLst>
          </a:custGeom>
          <a:solidFill>
            <a:schemeClr val="bg2"/>
          </a:solidFill>
          <a:ln>
            <a:noFill/>
          </a:ln>
        </p:spPr>
        <p:txBody>
          <a:bodyPr vert="horz" wrap="square" lIns="91440" tIns="45720" rIns="91440" bIns="45720" rtlCol="0" anchor="ctr" anchorCtr="0">
            <a:noAutofit/>
          </a:bodyPr>
          <a:lstStyle>
            <a:lvl1pPr>
              <a:defRPr lang="sv-SE" sz="2400" dirty="0">
                <a:solidFill>
                  <a:schemeClr val="tx1"/>
                </a:solidFill>
              </a:defRPr>
            </a:lvl1pPr>
          </a:lstStyle>
          <a:p>
            <a:pPr marL="0" lvl="0" indent="0">
              <a:buNone/>
            </a:pPr>
            <a:r>
              <a:rPr lang="sv-SE" dirty="0"/>
              <a:t>Klicka här för att infoga bild</a:t>
            </a:r>
          </a:p>
        </p:txBody>
      </p:sp>
      <p:sp>
        <p:nvSpPr>
          <p:cNvPr id="6" name="Platshållare för text">
            <a:extLst>
              <a:ext uri="{FF2B5EF4-FFF2-40B4-BE49-F238E27FC236}">
                <a16:creationId xmlns:a16="http://schemas.microsoft.com/office/drawing/2014/main" id="{2E06B01A-068F-45CB-A014-83B2B3ADC692}"/>
              </a:ext>
            </a:extLst>
          </p:cNvPr>
          <p:cNvSpPr>
            <a:spLocks noGrp="1"/>
          </p:cNvSpPr>
          <p:nvPr>
            <p:ph type="body" sz="quarter" idx="15"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3099"/>
          </a:xfrm>
        </p:spPr>
        <p:txBody>
          <a:bodyPr anchor="b" anchorCtr="0"/>
          <a:lstStyle>
            <a:lvl1pPr>
              <a:lnSpc>
                <a:spcPct val="100000"/>
              </a:lnSpc>
              <a:defRPr sz="3200">
                <a:solidFill>
                  <a:schemeClr val="accent1"/>
                </a:solidFill>
              </a:defRPr>
            </a:lvl1pPr>
          </a:lstStyle>
          <a:p>
            <a:r>
              <a:rPr lang="sv-SE" dirty="0"/>
              <a:t>Klicka här för att lägga till rubrik max tre rader</a:t>
            </a:r>
          </a:p>
        </p:txBody>
      </p:sp>
    </p:spTree>
    <p:extLst>
      <p:ext uri="{BB962C8B-B14F-4D97-AF65-F5344CB8AC3E}">
        <p14:creationId xmlns:p14="http://schemas.microsoft.com/office/powerpoint/2010/main" val="341924106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cirkel">
    <p:bg>
      <p:bgPr>
        <a:solidFill>
          <a:schemeClr val="bg2"/>
        </a:solidFill>
        <a:effectLst/>
      </p:bgPr>
    </p:bg>
    <p:spTree>
      <p:nvGrpSpPr>
        <p:cNvPr id="1" name=""/>
        <p:cNvGrpSpPr/>
        <p:nvPr/>
      </p:nvGrpSpPr>
      <p:grpSpPr>
        <a:xfrm>
          <a:off x="0" y="0"/>
          <a:ext cx="0" cy="0"/>
          <a:chOff x="0" y="0"/>
          <a:chExt cx="0" cy="0"/>
        </a:xfrm>
      </p:grpSpPr>
      <p:sp>
        <p:nvSpPr>
          <p:cNvPr id="8" name="Färgblock röd">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
            <a:extLst>
              <a:ext uri="{FF2B5EF4-FFF2-40B4-BE49-F238E27FC236}">
                <a16:creationId xmlns:a16="http://schemas.microsoft.com/office/drawing/2014/main" id="{E458FE5C-75BB-4B56-B15E-D3D00725F220}"/>
              </a:ext>
            </a:extLst>
          </p:cNvPr>
          <p:cNvSpPr>
            <a:spLocks noGrp="1"/>
          </p:cNvSpPr>
          <p:nvPr>
            <p:ph type="pic" sz="quarter" idx="24" hasCustomPrompt="1"/>
          </p:nvPr>
        </p:nvSpPr>
        <p:spPr>
          <a:xfrm>
            <a:off x="667308" y="1365336"/>
            <a:ext cx="4761383" cy="4759303"/>
          </a:xfrm>
          <a:prstGeom prst="ellipse">
            <a:avLst/>
          </a:prstGeom>
          <a:solidFill>
            <a:schemeClr val="bg2"/>
          </a:solidFill>
          <a:ln>
            <a:noFill/>
          </a:ln>
        </p:spPr>
        <p:txBody>
          <a:bodyPr vert="horz" wrap="square" lIns="91440" tIns="45720" rIns="91440" bIns="45720" rtlCol="0" anchor="ctr" anchorCtr="0">
            <a:noAutofit/>
          </a:bodyPr>
          <a:lstStyle>
            <a:lvl1pPr>
              <a:defRPr lang="sv-SE" sz="2400" dirty="0" smtClean="0">
                <a:solidFill>
                  <a:schemeClr val="tx1"/>
                </a:solidFill>
              </a:defRPr>
            </a:lvl1pPr>
          </a:lstStyle>
          <a:p>
            <a:pPr lvl="0"/>
            <a:r>
              <a:rPr lang="sv-SE" dirty="0"/>
              <a:t>Klicka här för att infoga bild</a:t>
            </a:r>
          </a:p>
        </p:txBody>
      </p:sp>
      <p:sp>
        <p:nvSpPr>
          <p:cNvPr id="6" name="Platshållare för text">
            <a:extLst>
              <a:ext uri="{FF2B5EF4-FFF2-40B4-BE49-F238E27FC236}">
                <a16:creationId xmlns:a16="http://schemas.microsoft.com/office/drawing/2014/main" id="{C112E70A-20F5-4C0A-B79F-1FEACB0FE231}"/>
              </a:ext>
            </a:extLst>
          </p:cNvPr>
          <p:cNvSpPr>
            <a:spLocks noGrp="1"/>
          </p:cNvSpPr>
          <p:nvPr>
            <p:ph type="body" sz="quarter" idx="15"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2000"/>
          </a:xfrm>
        </p:spPr>
        <p:txBody>
          <a:bodyPr anchor="b" anchorCtr="0"/>
          <a:lstStyle>
            <a:lvl1pPr>
              <a:lnSpc>
                <a:spcPct val="100000"/>
              </a:lnSpc>
              <a:defRPr sz="3200">
                <a:solidFill>
                  <a:schemeClr val="accent2"/>
                </a:solidFill>
              </a:defRPr>
            </a:lvl1pPr>
          </a:lstStyle>
          <a:p>
            <a:r>
              <a:rPr lang="sv-SE" dirty="0"/>
              <a:t>Klicka här för att lägga till rubrik max tre rader</a:t>
            </a:r>
          </a:p>
        </p:txBody>
      </p:sp>
    </p:spTree>
    <p:extLst>
      <p:ext uri="{BB962C8B-B14F-4D97-AF65-F5344CB8AC3E}">
        <p14:creationId xmlns:p14="http://schemas.microsoft.com/office/powerpoint/2010/main" val="172303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nittsrubrik grid">
    <p:bg>
      <p:bgPr>
        <a:solidFill>
          <a:schemeClr val="bg2"/>
        </a:solidFill>
        <a:effectLst/>
      </p:bgPr>
    </p:bg>
    <p:spTree>
      <p:nvGrpSpPr>
        <p:cNvPr id="1" name=""/>
        <p:cNvGrpSpPr/>
        <p:nvPr/>
      </p:nvGrpSpPr>
      <p:grpSpPr>
        <a:xfrm>
          <a:off x="0" y="0"/>
          <a:ext cx="0" cy="0"/>
          <a:chOff x="0" y="0"/>
          <a:chExt cx="0" cy="0"/>
        </a:xfrm>
      </p:grpSpPr>
      <p:sp>
        <p:nvSpPr>
          <p:cNvPr id="8" name="Färgblock blå">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bild 4">
            <a:extLst>
              <a:ext uri="{FF2B5EF4-FFF2-40B4-BE49-F238E27FC236}">
                <a16:creationId xmlns:a16="http://schemas.microsoft.com/office/drawing/2014/main" id="{C675CBE7-E9CC-4D53-9AF8-7FA2C899241A}"/>
              </a:ext>
            </a:extLst>
          </p:cNvPr>
          <p:cNvSpPr>
            <a:spLocks noGrp="1"/>
          </p:cNvSpPr>
          <p:nvPr>
            <p:ph type="pic" sz="quarter" idx="14" hasCustomPrompt="1"/>
          </p:nvPr>
        </p:nvSpPr>
        <p:spPr>
          <a:xfrm>
            <a:off x="4159647" y="3101927"/>
            <a:ext cx="1577436" cy="309357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dirty="0" smtClean="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14" name="Platshållare för bild 3">
            <a:extLst>
              <a:ext uri="{FF2B5EF4-FFF2-40B4-BE49-F238E27FC236}">
                <a16:creationId xmlns:a16="http://schemas.microsoft.com/office/drawing/2014/main" id="{5F0F9B13-23EF-424A-874B-2A13F1E5DAC1}"/>
              </a:ext>
            </a:extLst>
          </p:cNvPr>
          <p:cNvSpPr>
            <a:spLocks noGrp="1"/>
          </p:cNvSpPr>
          <p:nvPr>
            <p:ph type="pic" sz="quarter" idx="16" hasCustomPrompt="1"/>
          </p:nvPr>
        </p:nvSpPr>
        <p:spPr>
          <a:xfrm>
            <a:off x="346165" y="3101927"/>
            <a:ext cx="3681159" cy="309357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dirty="0" smtClean="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13" name="Platshållare för bild 2">
            <a:extLst>
              <a:ext uri="{FF2B5EF4-FFF2-40B4-BE49-F238E27FC236}">
                <a16:creationId xmlns:a16="http://schemas.microsoft.com/office/drawing/2014/main" id="{4AEE329C-1C0F-4A55-97EA-6A445A573FCD}"/>
              </a:ext>
            </a:extLst>
          </p:cNvPr>
          <p:cNvSpPr>
            <a:spLocks noGrp="1"/>
          </p:cNvSpPr>
          <p:nvPr>
            <p:ph type="pic" sz="quarter" idx="15" hasCustomPrompt="1"/>
          </p:nvPr>
        </p:nvSpPr>
        <p:spPr>
          <a:xfrm>
            <a:off x="2614819" y="824678"/>
            <a:ext cx="3122263" cy="2136783"/>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6" name="Platshållare för bild 1">
            <a:extLst>
              <a:ext uri="{FF2B5EF4-FFF2-40B4-BE49-F238E27FC236}">
                <a16:creationId xmlns:a16="http://schemas.microsoft.com/office/drawing/2014/main" id="{4E1BE8B4-F0CA-4D3B-837F-CD7A9E162345}"/>
              </a:ext>
            </a:extLst>
          </p:cNvPr>
          <p:cNvSpPr>
            <a:spLocks noGrp="1"/>
          </p:cNvSpPr>
          <p:nvPr>
            <p:ph type="pic" sz="quarter" idx="17" hasCustomPrompt="1"/>
          </p:nvPr>
        </p:nvSpPr>
        <p:spPr>
          <a:xfrm>
            <a:off x="347224" y="823914"/>
            <a:ext cx="2136775" cy="2150466"/>
          </a:xfrm>
          <a:solidFill>
            <a:schemeClr val="bg2"/>
          </a:solidFill>
        </p:spPr>
        <p:txBody>
          <a:bodyPr vert="horz" lIns="91440" tIns="45720" rIns="91440" bIns="45720" rtlCol="0" anchor="ctr" anchorCtr="0">
            <a:no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lang="sv-SE" sz="2000"/>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p:txBody>
      </p:sp>
      <p:sp>
        <p:nvSpPr>
          <p:cNvPr id="11" name="Platshållare för text">
            <a:extLst>
              <a:ext uri="{FF2B5EF4-FFF2-40B4-BE49-F238E27FC236}">
                <a16:creationId xmlns:a16="http://schemas.microsoft.com/office/drawing/2014/main" id="{DCFD37F9-03F0-46BC-A02F-24685E2AFE93}"/>
              </a:ext>
            </a:extLst>
          </p:cNvPr>
          <p:cNvSpPr>
            <a:spLocks noGrp="1"/>
          </p:cNvSpPr>
          <p:nvPr>
            <p:ph type="body" sz="quarter" idx="18"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3099"/>
          </a:xfrm>
        </p:spPr>
        <p:txBody>
          <a:bodyPr anchor="b" anchorCtr="0"/>
          <a:lstStyle>
            <a:lvl1pPr algn="l" defTabSz="914400" rtl="0" eaLnBrk="1" latinLnBrk="0" hangingPunct="1">
              <a:lnSpc>
                <a:spcPct val="100000"/>
              </a:lnSpc>
              <a:spcBef>
                <a:spcPct val="0"/>
              </a:spcBef>
              <a:buNone/>
              <a:defRPr lang="sv-SE" sz="3200" b="1" kern="1200" dirty="0">
                <a:solidFill>
                  <a:schemeClr val="accent3"/>
                </a:solidFill>
                <a:latin typeface="+mj-lt"/>
                <a:ea typeface="+mj-ea"/>
                <a:cs typeface="+mj-cs"/>
              </a:defRPr>
            </a:lvl1pPr>
          </a:lstStyle>
          <a:p>
            <a:r>
              <a:rPr lang="sv-SE" dirty="0"/>
              <a:t>Klicka här för att lägga till rubrik max tre rader</a:t>
            </a:r>
          </a:p>
        </p:txBody>
      </p:sp>
    </p:spTree>
    <p:extLst>
      <p:ext uri="{BB962C8B-B14F-4D97-AF65-F5344CB8AC3E}">
        <p14:creationId xmlns:p14="http://schemas.microsoft.com/office/powerpoint/2010/main" val="2319914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itat layout blå">
    <p:bg>
      <p:bgPr>
        <a:solidFill>
          <a:srgbClr val="285468"/>
        </a:solidFill>
        <a:effectLst/>
      </p:bgPr>
    </p:bg>
    <p:spTree>
      <p:nvGrpSpPr>
        <p:cNvPr id="1" name=""/>
        <p:cNvGrpSpPr/>
        <p:nvPr/>
      </p:nvGrpSpPr>
      <p:grpSpPr>
        <a:xfrm>
          <a:off x="0" y="0"/>
          <a:ext cx="0" cy="0"/>
          <a:chOff x="0" y="0"/>
          <a:chExt cx="0" cy="0"/>
        </a:xfrm>
      </p:grpSpPr>
      <p:pic>
        <p:nvPicPr>
          <p:cNvPr id="9" name="Greppa Näringen logotyp" descr="Logotyp för Greppa Näringen.">
            <a:extLst>
              <a:ext uri="{FF2B5EF4-FFF2-40B4-BE49-F238E27FC236}">
                <a16:creationId xmlns:a16="http://schemas.microsoft.com/office/drawing/2014/main" id="{94F24769-98C2-4414-B3D0-1AD4C9F3D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4" name="Underrubrik">
            <a:extLst>
              <a:ext uri="{FF2B5EF4-FFF2-40B4-BE49-F238E27FC236}">
                <a16:creationId xmlns:a16="http://schemas.microsoft.com/office/drawing/2014/main" id="{7D51CB52-AB5A-4E33-B68A-5D18875CCC80}"/>
              </a:ext>
            </a:extLst>
          </p:cNvPr>
          <p:cNvSpPr>
            <a:spLocks noGrp="1"/>
          </p:cNvSpPr>
          <p:nvPr>
            <p:ph type="body" sz="quarter" idx="10" hasCustomPrompt="1"/>
          </p:nvPr>
        </p:nvSpPr>
        <p:spPr>
          <a:xfrm>
            <a:off x="1176337" y="4463358"/>
            <a:ext cx="8640000" cy="760177"/>
          </a:xfrm>
        </p:spPr>
        <p:txBody>
          <a:bodyPr/>
          <a:lstStyle>
            <a:lvl1pPr marL="0" indent="0">
              <a:buClr>
                <a:schemeClr val="bg1"/>
              </a:buClr>
              <a:buFont typeface="Arial" panose="020B0604020202020204" pitchFamily="34" charset="0"/>
              <a:buNone/>
              <a:defRPr sz="2000">
                <a:solidFill>
                  <a:schemeClr val="bg1"/>
                </a:solidFill>
              </a:defRPr>
            </a:lvl1pPr>
          </a:lstStyle>
          <a:p>
            <a:pPr lvl="0"/>
            <a:r>
              <a:rPr lang="sv-SE" dirty="0"/>
              <a:t>Klicka för att skriva vem du citerar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1176421" y="1903078"/>
            <a:ext cx="8640000" cy="2492168"/>
          </a:xfrm>
        </p:spPr>
        <p:txBody>
          <a:bodyPr anchor="b" anchorCtr="0"/>
          <a:lstStyle>
            <a:lvl1pPr algn="l">
              <a:defRPr sz="4400" b="0">
                <a:solidFill>
                  <a:schemeClr val="accent6"/>
                </a:solidFill>
              </a:defRPr>
            </a:lvl1pPr>
          </a:lstStyle>
          <a:p>
            <a:r>
              <a:rPr lang="sv-SE" dirty="0"/>
              <a:t>Klicka här för att lägga ett citat eller en text du vill lyfta fram</a:t>
            </a:r>
          </a:p>
        </p:txBody>
      </p:sp>
    </p:spTree>
    <p:extLst>
      <p:ext uri="{BB962C8B-B14F-4D97-AF65-F5344CB8AC3E}">
        <p14:creationId xmlns:p14="http://schemas.microsoft.com/office/powerpoint/2010/main" val="398944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ck och kontakt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Mönster blå">
            <a:extLst>
              <a:ext uri="{FF2B5EF4-FFF2-40B4-BE49-F238E27FC236}">
                <a16:creationId xmlns:a16="http://schemas.microsoft.com/office/drawing/2014/main" id="{CF19C659-7BC0-499C-91D3-AFE2007CFA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860" t="28490" r="1"/>
          <a:stretch/>
        </p:blipFill>
        <p:spPr>
          <a:xfrm>
            <a:off x="8280000" y="4070350"/>
            <a:ext cx="3912000" cy="2787650"/>
          </a:xfrm>
          <a:prstGeom prst="rect">
            <a:avLst/>
          </a:prstGeom>
        </p:spPr>
      </p:pic>
      <p:sp>
        <p:nvSpPr>
          <p:cNvPr id="11" name="Platshållare för bild">
            <a:extLst>
              <a:ext uri="{FF2B5EF4-FFF2-40B4-BE49-F238E27FC236}">
                <a16:creationId xmlns:a16="http://schemas.microsoft.com/office/drawing/2014/main" id="{1F15E809-315A-4257-936B-60115C402B07}"/>
              </a:ext>
            </a:extLst>
          </p:cNvPr>
          <p:cNvSpPr>
            <a:spLocks noGrp="1" noChangeAspect="1"/>
          </p:cNvSpPr>
          <p:nvPr>
            <p:ph type="pic" sz="quarter" idx="11" hasCustomPrompt="1"/>
          </p:nvPr>
        </p:nvSpPr>
        <p:spPr>
          <a:xfrm>
            <a:off x="9941709"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4" name="Platshållare för text">
            <a:extLst>
              <a:ext uri="{FF2B5EF4-FFF2-40B4-BE49-F238E27FC236}">
                <a16:creationId xmlns:a16="http://schemas.microsoft.com/office/drawing/2014/main" id="{40B21655-1984-48F2-AC22-B24E5977A3B4}"/>
              </a:ext>
            </a:extLst>
          </p:cNvPr>
          <p:cNvSpPr>
            <a:spLocks noGrp="1"/>
          </p:cNvSpPr>
          <p:nvPr>
            <p:ph type="body" sz="quarter" idx="13" hasCustomPrompt="1"/>
          </p:nvPr>
        </p:nvSpPr>
        <p:spPr>
          <a:xfrm>
            <a:off x="1176338" y="4244197"/>
            <a:ext cx="4943475" cy="1834341"/>
          </a:xfrm>
        </p:spPr>
        <p:txBody>
          <a:bodyPr/>
          <a:lstStyle>
            <a:lvl1pPr marL="0" indent="0">
              <a:buClr>
                <a:schemeClr val="bg1"/>
              </a:buClr>
              <a:buFont typeface="Arial" panose="020B0604020202020204" pitchFamily="34" charset="0"/>
              <a:buNone/>
              <a:defRPr sz="2400">
                <a:solidFill>
                  <a:schemeClr val="bg1"/>
                </a:solidFill>
              </a:defRPr>
            </a:lvl1pPr>
            <a:lvl2pPr marL="685800" indent="-228600">
              <a:buClr>
                <a:schemeClr val="bg1"/>
              </a:buClr>
              <a:buFont typeface="Arial" panose="020B0604020202020204" pitchFamily="34" charset="0"/>
              <a:buChar char="•"/>
              <a:defRPr sz="2400">
                <a:solidFill>
                  <a:schemeClr val="bg1"/>
                </a:solidFill>
              </a:defRPr>
            </a:lvl2pPr>
            <a:lvl3pPr marL="1143000" indent="-228600">
              <a:buClr>
                <a:schemeClr val="bg1"/>
              </a:buClr>
              <a:buFont typeface="Arial" panose="020B0604020202020204" pitchFamily="34" charset="0"/>
              <a:buChar char="•"/>
              <a:defRPr sz="2400">
                <a:solidFill>
                  <a:schemeClr val="bg1"/>
                </a:solidFill>
              </a:defRPr>
            </a:lvl3pPr>
            <a:lvl4pPr marL="1600200" indent="-228600">
              <a:buClr>
                <a:schemeClr val="bg1"/>
              </a:buClr>
              <a:buFont typeface="Arial" panose="020B0604020202020204" pitchFamily="34" charset="0"/>
              <a:buChar char="•"/>
              <a:defRPr sz="2400">
                <a:solidFill>
                  <a:schemeClr val="bg1"/>
                </a:solidFill>
              </a:defRPr>
            </a:lvl4pPr>
            <a:lvl5pPr marL="2057400" indent="-228600">
              <a:buClr>
                <a:schemeClr val="bg1"/>
              </a:buClr>
              <a:buFont typeface="Arial" panose="020B0604020202020204" pitchFamily="34" charset="0"/>
              <a:buChar char="•"/>
              <a:defRPr sz="2400">
                <a:solidFill>
                  <a:schemeClr val="bg1"/>
                </a:solidFill>
              </a:defRPr>
            </a:lvl5pPr>
          </a:lstStyle>
          <a:p>
            <a:pPr lvl="0"/>
            <a:r>
              <a:rPr lang="sv-SE" dirty="0"/>
              <a:t>Klicka här för att lägga till dina kontaktuppgifter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1176655" y="2434975"/>
            <a:ext cx="4943218" cy="1548461"/>
          </a:xfrm>
        </p:spPr>
        <p:txBody>
          <a:bodyPr anchor="b"/>
          <a:lstStyle>
            <a:lvl1pPr algn="l">
              <a:defRPr sz="4000">
                <a:solidFill>
                  <a:schemeClr val="accent6"/>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5538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Kor Rubrikbild">
    <p:spTree>
      <p:nvGrpSpPr>
        <p:cNvPr id="1" name=""/>
        <p:cNvGrpSpPr/>
        <p:nvPr/>
      </p:nvGrpSpPr>
      <p:grpSpPr>
        <a:xfrm>
          <a:off x="0" y="0"/>
          <a:ext cx="0" cy="0"/>
          <a:chOff x="0" y="0"/>
          <a:chExt cx="0" cy="0"/>
        </a:xfrm>
      </p:grpSpPr>
      <p:pic>
        <p:nvPicPr>
          <p:cNvPr id="4" name="Bildobjekt 3" descr="Logotyp för Greppa näringen.">
            <a:extLst>
              <a:ext uri="{FF2B5EF4-FFF2-40B4-BE49-F238E27FC236}">
                <a16:creationId xmlns:a16="http://schemas.microsoft.com/office/drawing/2014/main" id="{58502895-41B2-4A6D-B9D8-41E54D56E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10" name="Platshållare för bild 7" descr="Logotyp för företag.">
            <a:extLst>
              <a:ext uri="{FF2B5EF4-FFF2-40B4-BE49-F238E27FC236}">
                <a16:creationId xmlns:a16="http://schemas.microsoft.com/office/drawing/2014/main" id="{50F8AE5E-ACE9-0725-95D2-18FFC3520300}"/>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5" name="Bildobjekt 4" descr="En bild som visar gräs, utomhus, två kor, person.">
            <a:extLst>
              <a:ext uri="{FF2B5EF4-FFF2-40B4-BE49-F238E27FC236}">
                <a16:creationId xmlns:a16="http://schemas.microsoft.com/office/drawing/2014/main" id="{FB497B24-CAFA-1571-2C29-A593C7F50DF0}"/>
              </a:ext>
            </a:extLst>
          </p:cNvPr>
          <p:cNvPicPr>
            <a:picLocks noChangeAspect="1"/>
          </p:cNvPicPr>
          <p:nvPr/>
        </p:nvPicPr>
        <p:blipFill>
          <a:blip r:embed="rId3">
            <a:extLst>
              <a:ext uri="{28A0092B-C50C-407E-A947-70E740481C1C}">
                <a14:useLocalDpi xmlns:a14="http://schemas.microsoft.com/office/drawing/2010/main" val="0"/>
              </a:ext>
            </a:extLst>
          </a:blip>
          <a:srcRect l="7189" r="7189"/>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6095999" y="1595530"/>
            <a:ext cx="5443869" cy="914400"/>
          </a:xfrm>
        </p:spPr>
        <p:txBody>
          <a:bodyPr anchor="ctr"/>
          <a:lstStyle>
            <a:lvl1pPr algn="r">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2044942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362082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355170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707164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33962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blå 2">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Mönster blå">
            <a:extLst>
              <a:ext uri="{FF2B5EF4-FFF2-40B4-BE49-F238E27FC236}">
                <a16:creationId xmlns:a16="http://schemas.microsoft.com/office/drawing/2014/main" id="{11A45FB2-6F2D-46CB-8E7B-3D78511FB8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 t="58067" b="1693"/>
          <a:stretch/>
        </p:blipFill>
        <p:spPr>
          <a:xfrm>
            <a:off x="6674" y="4068096"/>
            <a:ext cx="12190149" cy="2793241"/>
          </a:xfrm>
          <a:prstGeom prst="rect">
            <a:avLst/>
          </a:prstGeom>
        </p:spPr>
      </p:pic>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941709"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lstStyle>
            <a:lvl1pPr algn="l">
              <a:defRPr sz="4800">
                <a:solidFill>
                  <a:schemeClr val="accent6"/>
                </a:solidFill>
              </a:defRPr>
            </a:lvl1pPr>
          </a:lstStyle>
          <a:p>
            <a:r>
              <a:rPr lang="sv-SE" dirty="0"/>
              <a:t>Klicka här för att lägga till rubrik</a:t>
            </a:r>
          </a:p>
        </p:txBody>
      </p:sp>
    </p:spTree>
    <p:extLst>
      <p:ext uri="{BB962C8B-B14F-4D97-AF65-F5344CB8AC3E}">
        <p14:creationId xmlns:p14="http://schemas.microsoft.com/office/powerpoint/2010/main" val="2851117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24003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650069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328754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72234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48905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309772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965069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121436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519371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5487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beige">
    <p:bg>
      <p:bgPr>
        <a:solidFill>
          <a:schemeClr val="bg2"/>
        </a:solidFill>
        <a:effectLst/>
      </p:bgPr>
    </p:bg>
    <p:spTree>
      <p:nvGrpSpPr>
        <p:cNvPr id="1" name=""/>
        <p:cNvGrpSpPr/>
        <p:nvPr/>
      </p:nvGrpSpPr>
      <p:grpSpPr>
        <a:xfrm>
          <a:off x="0" y="0"/>
          <a:ext cx="0" cy="0"/>
          <a:chOff x="0" y="0"/>
          <a:chExt cx="0" cy="0"/>
        </a:xfrm>
      </p:grpSpPr>
      <p:sp>
        <p:nvSpPr>
          <p:cNvPr id="2" name="Platshållare för bildnummer">
            <a:extLst>
              <a:ext uri="{FF2B5EF4-FFF2-40B4-BE49-F238E27FC236}">
                <a16:creationId xmlns:a16="http://schemas.microsoft.com/office/drawing/2014/main" id="{0961772C-69C8-419E-A841-18F838F54C06}"/>
              </a:ext>
            </a:extLst>
          </p:cNvPr>
          <p:cNvSpPr>
            <a:spLocks noGrp="1"/>
          </p:cNvSpPr>
          <p:nvPr>
            <p:ph type="sldNum" sz="quarter" idx="14"/>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1" y="1966365"/>
            <a:ext cx="8280000" cy="3810491"/>
          </a:xfrm>
        </p:spPr>
        <p:txBody>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baseline="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3642428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020593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058053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898904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030403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9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227984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0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052889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695757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562915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110552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51585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1966365"/>
            <a:ext cx="8280000" cy="3810491"/>
          </a:xfrm>
        </p:spPr>
        <p:txBody>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1828800" indent="0">
              <a:buClr>
                <a:schemeClr val="tx2"/>
              </a:buClr>
              <a:buFont typeface="Arial" panose="020B0604020202020204" pitchFamily="34" charset="0"/>
              <a:buNone/>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a:p>
            <a:pPr lvl="4"/>
            <a:endParaRPr lang="sv-SE" dirty="0"/>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651374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53338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04715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19668" y="1258889"/>
            <a:ext cx="5272617"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5484" y="1258889"/>
            <a:ext cx="5272616"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fld id="{3BA91C9B-BCE9-45B8-A814-F3A6DB66B9A9}" type="slidenum">
              <a:rPr lang="sv-SE" altLang="sv-SE"/>
              <a:pPr/>
              <a:t>‹#›</a:t>
            </a:fld>
            <a:endParaRPr lang="sv-SE" altLang="sv-SE"/>
          </a:p>
        </p:txBody>
      </p:sp>
    </p:spTree>
    <p:extLst>
      <p:ext uri="{BB962C8B-B14F-4D97-AF65-F5344CB8AC3E}">
        <p14:creationId xmlns:p14="http://schemas.microsoft.com/office/powerpoint/2010/main" val="2132250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7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91751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8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739651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9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08570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ast rubrik beige">
    <p:bg>
      <p:bgPr>
        <a:solidFill>
          <a:schemeClr val="bg2"/>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181275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378576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vå delar beige">
    <p:bg>
      <p:bgPr>
        <a:solidFill>
          <a:schemeClr val="bg2"/>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524320"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2315275"/>
            <a:ext cx="4632404"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757443"/>
            <a:ext cx="8112941" cy="1219263"/>
          </a:xfrm>
        </p:spPr>
        <p:txBody>
          <a:bodyPr anchor="b" anchorCtr="0">
            <a:no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364706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524320" cy="3894456"/>
          </a:xfrm>
        </p:spPr>
        <p:txBody>
          <a:bodyPr/>
          <a:lstStyle>
            <a:lvl1pPr marL="342900" indent="-342900">
              <a:buClr>
                <a:schemeClr val="tx2"/>
              </a:buClr>
              <a:buFont typeface="Arial" panose="020B0604020202020204" pitchFamily="34" charset="0"/>
              <a:buChar char="•"/>
              <a:defRPr sz="2200">
                <a:solidFill>
                  <a:schemeClr val="tx2"/>
                </a:solidFill>
              </a:defRPr>
            </a:lvl1pPr>
            <a:lvl2pPr marL="800100" indent="-342900">
              <a:buClr>
                <a:schemeClr val="tx2"/>
              </a:buClr>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2315275"/>
            <a:ext cx="4632404"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757443"/>
            <a:ext cx="8112941" cy="1219263"/>
          </a:xfrm>
        </p:spPr>
        <p:txBody>
          <a:bodyPr anchor="b" anchorCtr="0">
            <a:no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293901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droppe">
    <p:bg>
      <p:bgPr>
        <a:solidFill>
          <a:schemeClr val="bg2"/>
        </a:solidFill>
        <a:effectLst/>
      </p:bgPr>
    </p:bg>
    <p:spTree>
      <p:nvGrpSpPr>
        <p:cNvPr id="1" name=""/>
        <p:cNvGrpSpPr/>
        <p:nvPr/>
      </p:nvGrpSpPr>
      <p:grpSpPr>
        <a:xfrm>
          <a:off x="0" y="0"/>
          <a:ext cx="0" cy="0"/>
          <a:chOff x="0" y="0"/>
          <a:chExt cx="0" cy="0"/>
        </a:xfrm>
      </p:grpSpPr>
      <p:sp>
        <p:nvSpPr>
          <p:cNvPr id="8" name="Färgblock blå">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a:extLst>
              <a:ext uri="{FF2B5EF4-FFF2-40B4-BE49-F238E27FC236}">
                <a16:creationId xmlns:a16="http://schemas.microsoft.com/office/drawing/2014/main" id="{701C8F8E-93E5-42BF-AF45-A18E4534D6A3}"/>
              </a:ext>
            </a:extLst>
          </p:cNvPr>
          <p:cNvSpPr>
            <a:spLocks noGrp="1"/>
          </p:cNvSpPr>
          <p:nvPr>
            <p:ph type="pic" sz="quarter" idx="14" hasCustomPrompt="1"/>
          </p:nvPr>
        </p:nvSpPr>
        <p:spPr>
          <a:xfrm>
            <a:off x="922581" y="1034515"/>
            <a:ext cx="4250838" cy="5132857"/>
          </a:xfrm>
          <a:custGeom>
            <a:avLst/>
            <a:gdLst>
              <a:gd name="connsiteX0" fmla="*/ 1890711 w 3781426"/>
              <a:gd name="connsiteY0" fmla="*/ 0 h 4566046"/>
              <a:gd name="connsiteX1" fmla="*/ 3289977 w 3781426"/>
              <a:gd name="connsiteY1" fmla="*/ 1399267 h 4566046"/>
              <a:gd name="connsiteX2" fmla="*/ 3285674 w 3781426"/>
              <a:gd name="connsiteY2" fmla="*/ 1403570 h 4566046"/>
              <a:gd name="connsiteX3" fmla="*/ 3349679 w 3781426"/>
              <a:gd name="connsiteY3" fmla="*/ 1473963 h 4566046"/>
              <a:gd name="connsiteX4" fmla="*/ 3781426 w 3781426"/>
              <a:gd name="connsiteY4" fmla="*/ 2676127 h 4566046"/>
              <a:gd name="connsiteX5" fmla="*/ 1890713 w 3781426"/>
              <a:gd name="connsiteY5" fmla="*/ 4566046 h 4566046"/>
              <a:gd name="connsiteX6" fmla="*/ 0 w 3781426"/>
              <a:gd name="connsiteY6" fmla="*/ 2676127 h 4566046"/>
              <a:gd name="connsiteX7" fmla="*/ 431747 w 3781426"/>
              <a:gd name="connsiteY7" fmla="*/ 1473963 h 4566046"/>
              <a:gd name="connsiteX8" fmla="*/ 495100 w 3781426"/>
              <a:gd name="connsiteY8" fmla="*/ 1404287 h 4566046"/>
              <a:gd name="connsiteX9" fmla="*/ 490762 w 3781426"/>
              <a:gd name="connsiteY9" fmla="*/ 1399949 h 4566046"/>
              <a:gd name="connsiteX0" fmla="*/ 1890711 w 3781426"/>
              <a:gd name="connsiteY0" fmla="*/ 0 h 4566046"/>
              <a:gd name="connsiteX1" fmla="*/ 3289977 w 3781426"/>
              <a:gd name="connsiteY1" fmla="*/ 1399267 h 4566046"/>
              <a:gd name="connsiteX2" fmla="*/ 3285674 w 3781426"/>
              <a:gd name="connsiteY2" fmla="*/ 1403570 h 4566046"/>
              <a:gd name="connsiteX3" fmla="*/ 3349679 w 3781426"/>
              <a:gd name="connsiteY3" fmla="*/ 1473963 h 4566046"/>
              <a:gd name="connsiteX4" fmla="*/ 3781426 w 3781426"/>
              <a:gd name="connsiteY4" fmla="*/ 2676127 h 4566046"/>
              <a:gd name="connsiteX5" fmla="*/ 1890713 w 3781426"/>
              <a:gd name="connsiteY5" fmla="*/ 4566046 h 4566046"/>
              <a:gd name="connsiteX6" fmla="*/ 0 w 3781426"/>
              <a:gd name="connsiteY6" fmla="*/ 2676127 h 4566046"/>
              <a:gd name="connsiteX7" fmla="*/ 431747 w 3781426"/>
              <a:gd name="connsiteY7" fmla="*/ 1473963 h 4566046"/>
              <a:gd name="connsiteX8" fmla="*/ 495100 w 3781426"/>
              <a:gd name="connsiteY8" fmla="*/ 1404287 h 4566046"/>
              <a:gd name="connsiteX9" fmla="*/ 1890711 w 3781426"/>
              <a:gd name="connsiteY9" fmla="*/ 0 h 4566046"/>
              <a:gd name="connsiteX0" fmla="*/ 1890711 w 3781426"/>
              <a:gd name="connsiteY0" fmla="*/ 0 h 4566046"/>
              <a:gd name="connsiteX1" fmla="*/ 3285674 w 3781426"/>
              <a:gd name="connsiteY1" fmla="*/ 1403570 h 4566046"/>
              <a:gd name="connsiteX2" fmla="*/ 3349679 w 3781426"/>
              <a:gd name="connsiteY2" fmla="*/ 1473963 h 4566046"/>
              <a:gd name="connsiteX3" fmla="*/ 3781426 w 3781426"/>
              <a:gd name="connsiteY3" fmla="*/ 2676127 h 4566046"/>
              <a:gd name="connsiteX4" fmla="*/ 1890713 w 3781426"/>
              <a:gd name="connsiteY4" fmla="*/ 4566046 h 4566046"/>
              <a:gd name="connsiteX5" fmla="*/ 0 w 3781426"/>
              <a:gd name="connsiteY5" fmla="*/ 2676127 h 4566046"/>
              <a:gd name="connsiteX6" fmla="*/ 431747 w 3781426"/>
              <a:gd name="connsiteY6" fmla="*/ 1473963 h 4566046"/>
              <a:gd name="connsiteX7" fmla="*/ 495100 w 3781426"/>
              <a:gd name="connsiteY7" fmla="*/ 1404287 h 4566046"/>
              <a:gd name="connsiteX8" fmla="*/ 1890711 w 3781426"/>
              <a:gd name="connsiteY8" fmla="*/ 0 h 456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1426" h="4566046">
                <a:moveTo>
                  <a:pt x="1890711" y="0"/>
                </a:moveTo>
                <a:lnTo>
                  <a:pt x="3285674" y="1403570"/>
                </a:lnTo>
                <a:lnTo>
                  <a:pt x="3349679" y="1473963"/>
                </a:lnTo>
                <a:cubicBezTo>
                  <a:pt x="3619400" y="1800653"/>
                  <a:pt x="3781426" y="2219476"/>
                  <a:pt x="3781426" y="2676127"/>
                </a:cubicBezTo>
                <a:cubicBezTo>
                  <a:pt x="3781426" y="3719900"/>
                  <a:pt x="2934925" y="4566046"/>
                  <a:pt x="1890713" y="4566046"/>
                </a:cubicBezTo>
                <a:cubicBezTo>
                  <a:pt x="846501" y="4566046"/>
                  <a:pt x="0" y="3719900"/>
                  <a:pt x="0" y="2676127"/>
                </a:cubicBezTo>
                <a:cubicBezTo>
                  <a:pt x="0" y="2219476"/>
                  <a:pt x="162026" y="1800653"/>
                  <a:pt x="431747" y="1473963"/>
                </a:cubicBezTo>
                <a:lnTo>
                  <a:pt x="495100" y="1404287"/>
                </a:lnTo>
                <a:lnTo>
                  <a:pt x="1890711" y="0"/>
                </a:lnTo>
                <a:close/>
              </a:path>
            </a:pathLst>
          </a:custGeom>
          <a:solidFill>
            <a:schemeClr val="bg2"/>
          </a:solidFill>
          <a:ln>
            <a:noFill/>
          </a:ln>
        </p:spPr>
        <p:txBody>
          <a:bodyPr vert="horz" wrap="square" lIns="91440" tIns="45720" rIns="91440" bIns="45720" rtlCol="0" anchor="ctr" anchorCtr="0">
            <a:noAutofit/>
          </a:bodyPr>
          <a:lstStyle>
            <a:lvl1pPr>
              <a:defRPr lang="sv-SE" sz="2400" dirty="0">
                <a:solidFill>
                  <a:schemeClr val="tx1"/>
                </a:solidFill>
              </a:defRPr>
            </a:lvl1pPr>
          </a:lstStyle>
          <a:p>
            <a:pPr marL="0" lvl="0" indent="0">
              <a:buNone/>
            </a:pPr>
            <a:r>
              <a:rPr lang="sv-SE" dirty="0"/>
              <a:t>Klicka här för att infoga bild</a:t>
            </a:r>
          </a:p>
        </p:txBody>
      </p:sp>
      <p:sp>
        <p:nvSpPr>
          <p:cNvPr id="5" name="Platshållare för text">
            <a:extLst>
              <a:ext uri="{FF2B5EF4-FFF2-40B4-BE49-F238E27FC236}">
                <a16:creationId xmlns:a16="http://schemas.microsoft.com/office/drawing/2014/main" id="{7A23548C-701F-4F68-A201-0CB0681ACCF7}"/>
              </a:ext>
            </a:extLst>
          </p:cNvPr>
          <p:cNvSpPr>
            <a:spLocks noGrp="1"/>
          </p:cNvSpPr>
          <p:nvPr>
            <p:ph type="body" sz="quarter" idx="15" hasCustomPrompt="1"/>
          </p:nvPr>
        </p:nvSpPr>
        <p:spPr>
          <a:xfrm>
            <a:off x="6769101" y="3204000"/>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9131" y="1440180"/>
            <a:ext cx="4356000" cy="1693099"/>
          </a:xfrm>
        </p:spPr>
        <p:txBody>
          <a:bodyPr anchor="b" anchorCtr="0"/>
          <a:lstStyle>
            <a:lvl1pPr>
              <a:lnSpc>
                <a:spcPct val="100000"/>
              </a:lnSpc>
              <a:defRPr sz="3200">
                <a:solidFill>
                  <a:schemeClr val="accent3"/>
                </a:solidFill>
              </a:defRPr>
            </a:lvl1pPr>
          </a:lstStyle>
          <a:p>
            <a:r>
              <a:rPr lang="sv-SE" dirty="0"/>
              <a:t>Klicka här för att lägga till rubrik max tre rader</a:t>
            </a:r>
          </a:p>
        </p:txBody>
      </p:sp>
    </p:spTree>
    <p:extLst>
      <p:ext uri="{BB962C8B-B14F-4D97-AF65-F5344CB8AC3E}">
        <p14:creationId xmlns:p14="http://schemas.microsoft.com/office/powerpoint/2010/main" val="419213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tshållare för sidnummer">
            <a:extLst>
              <a:ext uri="{FF2B5EF4-FFF2-40B4-BE49-F238E27FC236}">
                <a16:creationId xmlns:a16="http://schemas.microsoft.com/office/drawing/2014/main" id="{D054FFF1-22CE-4658-9ECE-65F4FEE1FB05}"/>
              </a:ext>
            </a:extLst>
          </p:cNvPr>
          <p:cNvSpPr>
            <a:spLocks noGrp="1"/>
          </p:cNvSpPr>
          <p:nvPr>
            <p:ph type="sldNum" sz="quarter" idx="4"/>
          </p:nvPr>
        </p:nvSpPr>
        <p:spPr>
          <a:xfrm>
            <a:off x="350818" y="6346241"/>
            <a:ext cx="872054" cy="297177"/>
          </a:xfrm>
          <a:prstGeom prst="rect">
            <a:avLst/>
          </a:prstGeom>
        </p:spPr>
        <p:txBody>
          <a:bodyPr vert="horz" lIns="91440" tIns="45720" rIns="91440" bIns="45720" rtlCol="0" anchor="b" anchorCtr="0"/>
          <a:lstStyle>
            <a:lvl1pPr algn="l">
              <a:defRPr sz="1000">
                <a:solidFill>
                  <a:schemeClr val="tx1"/>
                </a:solidFill>
                <a:latin typeface="+mn-lt"/>
              </a:defRPr>
            </a:lvl1pPr>
          </a:lstStyle>
          <a:p>
            <a:fld id="{873EB259-4CFD-4D03-8D50-B89672399120}" type="slidenum">
              <a:rPr lang="sv-SE" smtClean="0"/>
              <a:pPr/>
              <a:t>‹#›</a:t>
            </a:fld>
            <a:endParaRPr lang="sv-SE"/>
          </a:p>
        </p:txBody>
      </p:sp>
      <p:pic>
        <p:nvPicPr>
          <p:cNvPr id="11" name="Greppa Näringen logotyp" descr="Logotyp för Greppa Näringen.">
            <a:extLst>
              <a:ext uri="{FF2B5EF4-FFF2-40B4-BE49-F238E27FC236}">
                <a16:creationId xmlns:a16="http://schemas.microsoft.com/office/drawing/2014/main" id="{1B1051DC-0603-47E4-A8B5-C011AE6A2E30}"/>
              </a:ext>
            </a:extLst>
          </p:cNvPr>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3" name="Platshållare för text">
            <a:extLst>
              <a:ext uri="{FF2B5EF4-FFF2-40B4-BE49-F238E27FC236}">
                <a16:creationId xmlns:a16="http://schemas.microsoft.com/office/drawing/2014/main" id="{68BF3625-E815-21FE-92DD-FD761B84AE85}"/>
              </a:ext>
            </a:extLst>
          </p:cNvPr>
          <p:cNvSpPr>
            <a:spLocks noGrp="1"/>
          </p:cNvSpPr>
          <p:nvPr>
            <p:ph type="body" idx="1"/>
          </p:nvPr>
        </p:nvSpPr>
        <p:spPr>
          <a:xfrm>
            <a:off x="604206" y="3339253"/>
            <a:ext cx="9512098" cy="2693023"/>
          </a:xfrm>
          <a:prstGeom prst="rect">
            <a:avLst/>
          </a:prstGeom>
        </p:spPr>
        <p:txBody>
          <a:bodyPr vert="horz" lIns="91440" tIns="45720" rIns="91440" bIns="45720" rtlCol="0">
            <a:noAutofit/>
          </a:bodyPr>
          <a:lstStyle/>
          <a:p>
            <a:pPr lvl="0"/>
            <a:r>
              <a:rPr lang="sv-SE" dirty="0"/>
              <a:t>Klicka här för att lägga till text</a:t>
            </a:r>
          </a:p>
          <a:p>
            <a:pPr lvl="0"/>
            <a:endParaRPr lang="sv-SE" dirty="0"/>
          </a:p>
          <a:p>
            <a:pPr lvl="0"/>
            <a:endParaRPr lang="sv-SE" dirty="0"/>
          </a:p>
        </p:txBody>
      </p:sp>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604207" y="1866900"/>
            <a:ext cx="9512097" cy="1158388"/>
          </a:xfrm>
          <a:prstGeom prst="rect">
            <a:avLst/>
          </a:prstGeom>
        </p:spPr>
        <p:txBody>
          <a:bodyPr vert="horz" lIns="91440" tIns="45720" rIns="91440" bIns="45720" rtlCol="0" anchor="ctr" anchorCtr="0">
            <a:noAutofit/>
          </a:bodyPr>
          <a:lstStyle/>
          <a:p>
            <a:r>
              <a:rPr lang="sv-SE" dirty="0"/>
              <a:t>Klicka här för att lägga till rubrik</a:t>
            </a:r>
          </a:p>
        </p:txBody>
      </p:sp>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745" r:id="rId1"/>
    <p:sldLayoutId id="2147483754" r:id="rId2"/>
    <p:sldLayoutId id="2147483721" r:id="rId3"/>
    <p:sldLayoutId id="2147483724" r:id="rId4"/>
    <p:sldLayoutId id="2147483728" r:id="rId5"/>
    <p:sldLayoutId id="2147483753" r:id="rId6"/>
    <p:sldLayoutId id="2147483727" r:id="rId7"/>
    <p:sldLayoutId id="2147483743" r:id="rId8"/>
    <p:sldLayoutId id="2147483716" r:id="rId9"/>
    <p:sldLayoutId id="2147483711" r:id="rId10"/>
    <p:sldLayoutId id="2147483744" r:id="rId11"/>
    <p:sldLayoutId id="2147483750" r:id="rId12"/>
    <p:sldLayoutId id="2147483696" r:id="rId13"/>
    <p:sldLayoutId id="2147483749"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 id="2147483775" r:id="rId35"/>
    <p:sldLayoutId id="2147483776" r:id="rId36"/>
    <p:sldLayoutId id="2147483777" r:id="rId37"/>
    <p:sldLayoutId id="2147483778" r:id="rId38"/>
    <p:sldLayoutId id="2147483779" r:id="rId39"/>
    <p:sldLayoutId id="2147483780" r:id="rId40"/>
    <p:sldLayoutId id="2147483781" r:id="rId41"/>
    <p:sldLayoutId id="2147483782" r:id="rId42"/>
    <p:sldLayoutId id="2147483783" r:id="rId43"/>
    <p:sldLayoutId id="2147483784" r:id="rId44"/>
    <p:sldLayoutId id="2147483785" r:id="rId45"/>
  </p:sldLayoutIdLst>
  <p:hf hdr="0"/>
  <p:txStyles>
    <p:titleStyle>
      <a:lvl1pPr algn="l" defTabSz="914400"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adm.greppa.nu/download/18.4531b0a018d103f681510a0/1705405581528/Ensileringsmedel%202023%20-%20%C3%96versikt%202023-02-23_.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jordbruksverket.se/om-jordbruksverket/jordbruksverkets-officiella-statistik/jordbruksverkets-statistikrapporter/statistik/2024-08-12-jordbruksstatistisk---sammanstallning-202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pub.epsilon.slu.se/30348/1/nilsdotter-linde-n-et-al-20230307.pdf"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sva.se/djurhaelsa/foder-och-vatten/faror-i-foder-och-vatten/giftiga-vaexte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3FB37AF-DA19-7E37-3C37-C0EA9DEB17EC}"/>
              </a:ext>
            </a:extLst>
          </p:cNvPr>
          <p:cNvSpPr>
            <a:spLocks noGrp="1"/>
          </p:cNvSpPr>
          <p:nvPr>
            <p:ph type="title"/>
          </p:nvPr>
        </p:nvSpPr>
        <p:spPr>
          <a:xfrm>
            <a:off x="6766559" y="1440180"/>
            <a:ext cx="4482285" cy="1693099"/>
          </a:xfrm>
        </p:spPr>
        <p:txBody>
          <a:bodyPr/>
          <a:lstStyle/>
          <a:p>
            <a:r>
              <a:rPr lang="sv-SE" altLang="sv-SE" dirty="0"/>
              <a:t>Presentation 15A Grovfoderodling del 1</a:t>
            </a:r>
            <a:endParaRPr lang="sv-SE" dirty="0"/>
          </a:p>
        </p:txBody>
      </p:sp>
      <p:pic>
        <p:nvPicPr>
          <p:cNvPr id="6" name="Platshållare för bild 5" descr="Lastmaskin som lastar gräs i en plansilo.">
            <a:extLst>
              <a:ext uri="{FF2B5EF4-FFF2-40B4-BE49-F238E27FC236}">
                <a16:creationId xmlns:a16="http://schemas.microsoft.com/office/drawing/2014/main" id="{43C066C0-A392-34D8-BDBF-5DDE6D53ED56}"/>
              </a:ext>
            </a:extLst>
          </p:cNvPr>
          <p:cNvPicPr>
            <a:picLocks noGrp="1" noChangeAspect="1"/>
          </p:cNvPicPr>
          <p:nvPr>
            <p:ph type="pic" sz="quarter" idx="23"/>
          </p:nvPr>
        </p:nvPicPr>
        <p:blipFill>
          <a:blip r:embed="rId2">
            <a:extLst>
              <a:ext uri="{28A0092B-C50C-407E-A947-70E740481C1C}">
                <a14:useLocalDpi xmlns:a14="http://schemas.microsoft.com/office/drawing/2010/main" val="0"/>
              </a:ext>
            </a:extLst>
          </a:blip>
          <a:srcRect l="16667" r="16667"/>
          <a:stretch>
            <a:fillRect/>
          </a:stretch>
        </p:blipFill>
        <p:spPr/>
      </p:pic>
      <p:sp>
        <p:nvSpPr>
          <p:cNvPr id="4" name="Underrubrik 3">
            <a:extLst>
              <a:ext uri="{FF2B5EF4-FFF2-40B4-BE49-F238E27FC236}">
                <a16:creationId xmlns:a16="http://schemas.microsoft.com/office/drawing/2014/main" id="{1F332F21-DE6B-5D06-685D-3439D713B1DE}"/>
              </a:ext>
            </a:extLst>
          </p:cNvPr>
          <p:cNvSpPr>
            <a:spLocks noGrp="1"/>
          </p:cNvSpPr>
          <p:nvPr>
            <p:ph type="body" sz="quarter" idx="15"/>
          </p:nvPr>
        </p:nvSpPr>
        <p:spPr/>
        <p:txBody>
          <a:bodyPr/>
          <a:lstStyle/>
          <a:p>
            <a:pPr marL="0" indent="0">
              <a:buNone/>
            </a:pPr>
            <a:r>
              <a:rPr lang="sv-SE" altLang="sv-SE" dirty="0"/>
              <a:t>Greppa Näringen</a:t>
            </a:r>
            <a:endParaRPr lang="sv-SE" dirty="0"/>
          </a:p>
          <a:p>
            <a:pPr marL="0" indent="0">
              <a:buNone/>
            </a:pPr>
            <a:r>
              <a:rPr lang="sv-SE" dirty="0"/>
              <a:t>Uppdaterad 2026-02-27</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dirty="0"/>
              <a:t>Foto: Mårten Svensson</a:t>
            </a:r>
          </a:p>
        </p:txBody>
      </p:sp>
    </p:spTree>
    <p:extLst>
      <p:ext uri="{BB962C8B-B14F-4D97-AF65-F5344CB8AC3E}">
        <p14:creationId xmlns:p14="http://schemas.microsoft.com/office/powerpoint/2010/main" val="1743960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a:t>Effekter av olika tillsatsmedel</a:t>
            </a:r>
          </a:p>
        </p:txBody>
      </p:sp>
      <p:sp>
        <p:nvSpPr>
          <p:cNvPr id="17411" name="Rectangle 602"/>
          <p:cNvSpPr>
            <a:spLocks noGrp="1" noChangeArrowheads="1"/>
          </p:cNvSpPr>
          <p:nvPr>
            <p:ph sz="quarter" idx="13"/>
          </p:nvPr>
        </p:nvSpPr>
        <p:spPr/>
        <p:txBody>
          <a:bodyPr/>
          <a:lstStyle/>
          <a:p>
            <a:pPr eaLnBrk="1" hangingPunct="1"/>
            <a:r>
              <a:rPr lang="sv-SE" altLang="sv-SE" dirty="0">
                <a:hlinkClick r:id="rId3"/>
              </a:rPr>
              <a:t>Ensileringsmedel i Sverige 2023</a:t>
            </a:r>
            <a:endParaRPr lang="sv-SE" altLang="sv-SE" dirty="0"/>
          </a:p>
        </p:txBody>
      </p:sp>
    </p:spTree>
    <p:extLst>
      <p:ext uri="{BB962C8B-B14F-4D97-AF65-F5344CB8AC3E}">
        <p14:creationId xmlns:p14="http://schemas.microsoft.com/office/powerpoint/2010/main" val="384383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EDAB4B6-BC29-44D0-A988-2D8471C55431}"/>
              </a:ext>
            </a:extLst>
          </p:cNvPr>
          <p:cNvSpPr>
            <a:spLocks noGrp="1"/>
          </p:cNvSpPr>
          <p:nvPr>
            <p:ph type="title"/>
          </p:nvPr>
        </p:nvSpPr>
        <p:spPr>
          <a:xfrm>
            <a:off x="1176338" y="464486"/>
            <a:ext cx="8280000" cy="830914"/>
          </a:xfrm>
        </p:spPr>
        <p:txBody>
          <a:bodyPr/>
          <a:lstStyle/>
          <a:p>
            <a:r>
              <a:rPr lang="sv-SE" dirty="0">
                <a:cs typeface="Times New Roman" pitchFamily="18" charset="0"/>
              </a:rPr>
              <a:t>Ensileringsförluster</a:t>
            </a:r>
            <a:endParaRPr lang="sv-SE" dirty="0"/>
          </a:p>
        </p:txBody>
      </p:sp>
      <p:graphicFrame>
        <p:nvGraphicFramePr>
          <p:cNvPr id="5" name="Platshållare för innehåll 3"/>
          <p:cNvGraphicFramePr>
            <a:graphicFrameLocks noGrp="1"/>
          </p:cNvGraphicFramePr>
          <p:nvPr>
            <p:ph sz="quarter" idx="13"/>
            <p:extLst>
              <p:ext uri="{D42A27DB-BD31-4B8C-83A1-F6EECF244321}">
                <p14:modId xmlns:p14="http://schemas.microsoft.com/office/powerpoint/2010/main" val="2483579708"/>
              </p:ext>
            </p:extLst>
          </p:nvPr>
        </p:nvGraphicFramePr>
        <p:xfrm>
          <a:off x="1175940" y="1447874"/>
          <a:ext cx="8280398" cy="4750014"/>
        </p:xfrm>
        <a:graphic>
          <a:graphicData uri="http://schemas.openxmlformats.org/drawingml/2006/table">
            <a:tbl>
              <a:tblPr firstRow="1" bandRow="1">
                <a:tableStyleId>{5C22544A-7EE6-4342-B048-85BDC9FD1C3A}</a:tableStyleId>
              </a:tblPr>
              <a:tblGrid>
                <a:gridCol w="3633659">
                  <a:extLst>
                    <a:ext uri="{9D8B030D-6E8A-4147-A177-3AD203B41FA5}">
                      <a16:colId xmlns:a16="http://schemas.microsoft.com/office/drawing/2014/main" val="20000"/>
                    </a:ext>
                  </a:extLst>
                </a:gridCol>
                <a:gridCol w="2238617">
                  <a:extLst>
                    <a:ext uri="{9D8B030D-6E8A-4147-A177-3AD203B41FA5}">
                      <a16:colId xmlns:a16="http://schemas.microsoft.com/office/drawing/2014/main" val="20001"/>
                    </a:ext>
                  </a:extLst>
                </a:gridCol>
                <a:gridCol w="2408122">
                  <a:extLst>
                    <a:ext uri="{9D8B030D-6E8A-4147-A177-3AD203B41FA5}">
                      <a16:colId xmlns:a16="http://schemas.microsoft.com/office/drawing/2014/main" val="20002"/>
                    </a:ext>
                  </a:extLst>
                </a:gridCol>
              </a:tblGrid>
              <a:tr h="44114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sz="2000" b="1" u="none" strike="noStrike" cap="none" normalizeH="0" baseline="0" dirty="0">
                          <a:ln>
                            <a:noFill/>
                          </a:ln>
                          <a:solidFill>
                            <a:schemeClr val="bg1"/>
                          </a:solidFill>
                          <a:effectLst/>
                          <a:latin typeface="+mn-lt"/>
                        </a:rPr>
                        <a:t>Förlustorsak</a:t>
                      </a:r>
                      <a:endParaRPr kumimoji="0" lang="sv-SE" sz="2000" b="1" i="0" u="none" strike="noStrike" cap="none" normalizeH="0" baseline="0" dirty="0">
                        <a:ln>
                          <a:noFill/>
                        </a:ln>
                        <a:solidFill>
                          <a:schemeClr val="bg1"/>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b="1" u="none" strike="noStrike" cap="none" normalizeH="0" baseline="0" dirty="0">
                          <a:ln>
                            <a:noFill/>
                          </a:ln>
                          <a:solidFill>
                            <a:schemeClr val="bg1"/>
                          </a:solidFill>
                          <a:effectLst/>
                          <a:latin typeface="+mn-lt"/>
                        </a:rPr>
                        <a:t>Ungefärlig förlust (%)</a:t>
                      </a:r>
                      <a:endParaRPr kumimoji="0" lang="sv-SE" sz="2000" b="1" i="0" u="none" strike="noStrike" cap="none" normalizeH="0" baseline="0" dirty="0">
                        <a:ln>
                          <a:noFill/>
                        </a:ln>
                        <a:solidFill>
                          <a:schemeClr val="bg1"/>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chemeClr val="bg1"/>
                          </a:solidFill>
                          <a:effectLst/>
                          <a:latin typeface="+mn-lt"/>
                          <a:cs typeface="Times New Roman" pitchFamily="18" charset="0"/>
                        </a:rPr>
                        <a:t>Kommentar</a:t>
                      </a:r>
                    </a:p>
                  </a:txBody>
                  <a:tcPr marL="98433" marR="98433" horzOverflow="overflow"/>
                </a:tc>
                <a:extLst>
                  <a:ext uri="{0D108BD9-81ED-4DB2-BD59-A6C34878D82A}">
                    <a16:rowId xmlns:a16="http://schemas.microsoft.com/office/drawing/2014/main" val="10000"/>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Cellandning</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1 – 2 </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Oundviklig</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1"/>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Aeroba bakterier</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2 – 4 </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Oundviklig</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2"/>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Pressvatten (vid direktskörd)</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5 – &gt;7 </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kan ev. undvikas</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3"/>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a:ln>
                            <a:noFill/>
                          </a:ln>
                          <a:solidFill>
                            <a:srgbClr val="105653"/>
                          </a:solidFill>
                          <a:effectLst/>
                          <a:latin typeface="+mn-lt"/>
                        </a:rPr>
                        <a:t>Fältförluster (vid förtorkning)</a:t>
                      </a:r>
                      <a:endParaRPr kumimoji="0" lang="sv-SE" sz="2000" b="0" i="0" u="none" strike="noStrike" cap="none" normalizeH="0" baseline="0">
                        <a:ln>
                          <a:noFill/>
                        </a:ln>
                        <a:solidFill>
                          <a:srgbClr val="105653"/>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2 – &gt;5 </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Oundviklig</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4"/>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a:ln>
                            <a:noFill/>
                          </a:ln>
                          <a:solidFill>
                            <a:srgbClr val="105653"/>
                          </a:solidFill>
                          <a:effectLst/>
                          <a:latin typeface="+mn-lt"/>
                        </a:rPr>
                        <a:t>Feljäsning</a:t>
                      </a:r>
                      <a:endParaRPr kumimoji="0" lang="sv-SE" sz="2000" b="0" i="0" u="none" strike="noStrike" cap="none" normalizeH="0" baseline="0">
                        <a:ln>
                          <a:noFill/>
                        </a:ln>
                        <a:solidFill>
                          <a:srgbClr val="105653"/>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0 – &gt;5 </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kan undvikas</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5"/>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a:ln>
                            <a:noFill/>
                          </a:ln>
                          <a:solidFill>
                            <a:srgbClr val="105653"/>
                          </a:solidFill>
                          <a:effectLst/>
                          <a:latin typeface="+mn-lt"/>
                        </a:rPr>
                        <a:t>Aerob nedbrytning under lagring</a:t>
                      </a:r>
                      <a:endParaRPr kumimoji="0" lang="sv-SE" sz="2000" b="0" i="0" u="none" strike="noStrike" cap="none" normalizeH="0" baseline="0">
                        <a:ln>
                          <a:noFill/>
                        </a:ln>
                        <a:solidFill>
                          <a:srgbClr val="105653"/>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0 – &gt;10 </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kan undvikas</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6"/>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a:ln>
                            <a:noFill/>
                          </a:ln>
                          <a:solidFill>
                            <a:srgbClr val="105653"/>
                          </a:solidFill>
                          <a:effectLst/>
                          <a:latin typeface="+mn-lt"/>
                        </a:rPr>
                        <a:t>Aerob nedbrytning vid uttagning</a:t>
                      </a:r>
                      <a:endParaRPr kumimoji="0" lang="sv-SE" sz="2000" b="0" i="0" u="none" strike="noStrike" cap="none" normalizeH="0" baseline="0">
                        <a:ln>
                          <a:noFill/>
                        </a:ln>
                        <a:solidFill>
                          <a:srgbClr val="105653"/>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0 – &gt;15 </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kan undvikas</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extLst>
                  <a:ext uri="{0D108BD9-81ED-4DB2-BD59-A6C34878D82A}">
                    <a16:rowId xmlns:a16="http://schemas.microsoft.com/office/drawing/2014/main" val="10007"/>
                  </a:ext>
                </a:extLst>
              </a:tr>
              <a:tr h="441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Totalt:</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solidFill>
                            <a:srgbClr val="105653"/>
                          </a:solidFill>
                          <a:effectLst/>
                          <a:latin typeface="+mn-lt"/>
                        </a:rPr>
                        <a:t>7 – &gt;40</a:t>
                      </a:r>
                      <a:endParaRPr kumimoji="0" lang="sv-SE" sz="2000" b="0" i="0" u="none" strike="noStrike" cap="none" normalizeH="0" baseline="0" dirty="0">
                        <a:ln>
                          <a:noFill/>
                        </a:ln>
                        <a:solidFill>
                          <a:srgbClr val="105653"/>
                        </a:solidFill>
                        <a:effectLst/>
                        <a:latin typeface="+mn-lt"/>
                        <a:cs typeface="Times New Roman" pitchFamily="18" charset="0"/>
                      </a:endParaRPr>
                    </a:p>
                  </a:txBody>
                  <a:tcPr marL="98433" marR="9843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000" b="0" i="0" u="none" strike="noStrike" cap="none" normalizeH="0" baseline="0" dirty="0">
                        <a:ln>
                          <a:noFill/>
                        </a:ln>
                        <a:solidFill>
                          <a:srgbClr val="105653"/>
                        </a:solidFill>
                        <a:effectLst/>
                        <a:latin typeface="+mn-lt"/>
                      </a:endParaRPr>
                    </a:p>
                  </a:txBody>
                  <a:tcPr marL="98433" marR="98433" horzOverflow="overflow"/>
                </a:tc>
                <a:extLst>
                  <a:ext uri="{0D108BD9-81ED-4DB2-BD59-A6C34878D82A}">
                    <a16:rowId xmlns:a16="http://schemas.microsoft.com/office/drawing/2014/main" val="10008"/>
                  </a:ext>
                </a:extLst>
              </a:tr>
            </a:tbl>
          </a:graphicData>
        </a:graphic>
      </p:graphicFrame>
      <p:sp>
        <p:nvSpPr>
          <p:cNvPr id="17452" name="Rectangle 172"/>
          <p:cNvSpPr>
            <a:spLocks noChangeArrowheads="1"/>
          </p:cNvSpPr>
          <p:nvPr/>
        </p:nvSpPr>
        <p:spPr bwMode="auto">
          <a:xfrm>
            <a:off x="1175940" y="6216542"/>
            <a:ext cx="246439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tabLst>
                <a:tab pos="676275" algn="l"/>
              </a:tabLst>
              <a:defRPr/>
            </a:pPr>
            <a:r>
              <a:rPr lang="sv-SE" sz="2000" dirty="0">
                <a:solidFill>
                  <a:srgbClr val="105653"/>
                </a:solidFill>
                <a:cs typeface="Times New Roman" pitchFamily="18" charset="0"/>
              </a:rPr>
              <a:t>Källa: </a:t>
            </a:r>
            <a:r>
              <a:rPr lang="sv-SE" sz="2000" dirty="0" err="1">
                <a:solidFill>
                  <a:srgbClr val="105653"/>
                </a:solidFill>
                <a:cs typeface="Times New Roman" pitchFamily="18" charset="0"/>
              </a:rPr>
              <a:t>Zimmer</a:t>
            </a:r>
            <a:r>
              <a:rPr lang="sv-SE" sz="2000" dirty="0">
                <a:solidFill>
                  <a:srgbClr val="105653"/>
                </a:solidFill>
                <a:cs typeface="Times New Roman" pitchFamily="18" charset="0"/>
              </a:rPr>
              <a:t>, 1980</a:t>
            </a:r>
            <a:endParaRPr lang="sv-SE" sz="2000" dirty="0">
              <a:solidFill>
                <a:srgbClr val="105653"/>
              </a:solidFill>
            </a:endParaRPr>
          </a:p>
        </p:txBody>
      </p:sp>
    </p:spTree>
    <p:extLst>
      <p:ext uri="{BB962C8B-B14F-4D97-AF65-F5344CB8AC3E}">
        <p14:creationId xmlns:p14="http://schemas.microsoft.com/office/powerpoint/2010/main" val="134356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B0B3D59-8F14-41F2-A323-BFDC97C5370B}"/>
              </a:ext>
            </a:extLst>
          </p:cNvPr>
          <p:cNvSpPr>
            <a:spLocks noGrp="1"/>
          </p:cNvSpPr>
          <p:nvPr>
            <p:ph type="title"/>
          </p:nvPr>
        </p:nvSpPr>
        <p:spPr>
          <a:xfrm>
            <a:off x="1176338" y="757443"/>
            <a:ext cx="8112941" cy="689591"/>
          </a:xfrm>
        </p:spPr>
        <p:txBody>
          <a:bodyPr/>
          <a:lstStyle/>
          <a:p>
            <a:r>
              <a:rPr lang="sv-SE" dirty="0">
                <a:cs typeface="Times New Roman" pitchFamily="18" charset="0"/>
              </a:rPr>
              <a:t>Ensileringsförluster utifrån </a:t>
            </a:r>
            <a:r>
              <a:rPr lang="sv-SE" dirty="0" err="1">
                <a:cs typeface="Times New Roman" pitchFamily="18" charset="0"/>
              </a:rPr>
              <a:t>ts</a:t>
            </a:r>
            <a:r>
              <a:rPr lang="sv-SE" dirty="0">
                <a:cs typeface="Times New Roman" pitchFamily="18" charset="0"/>
              </a:rPr>
              <a:t>-halt</a:t>
            </a:r>
            <a:endParaRPr lang="sv-SE" dirty="0"/>
          </a:p>
        </p:txBody>
      </p:sp>
      <p:pic>
        <p:nvPicPr>
          <p:cNvPr id="14338" name="Picture 2" descr="Olika torkning av grönmassan ger olika typer av foder och påverkar även förlusterna. Grovfoder som är starkt torkat i fält har oftast högre fältförluster medan direktensilerat eller förtorkat ensilage har större lagrings- och konserveringsförluster.&#10;" title="Ensileringsförluster utifrån ts-halt"/>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600483" y="1731437"/>
            <a:ext cx="6190842" cy="477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innehåll 1"/>
          <p:cNvSpPr txBox="1">
            <a:spLocks/>
          </p:cNvSpPr>
          <p:nvPr/>
        </p:nvSpPr>
        <p:spPr bwMode="auto">
          <a:xfrm>
            <a:off x="6989779" y="1731437"/>
            <a:ext cx="4250476" cy="344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sv-SE" sz="2200" dirty="0"/>
              <a:t>Olika torkning av grönmassan ger olika typer av foder och påverkar även förlusterna. Grovfoder som är starkt torkat i fält har oftast högre fältförluster medan direktensilerat eller förtorkat ensilage har större lagrings- och konserveringsförluster.</a:t>
            </a:r>
          </a:p>
        </p:txBody>
      </p:sp>
    </p:spTree>
    <p:extLst>
      <p:ext uri="{BB962C8B-B14F-4D97-AF65-F5344CB8AC3E}">
        <p14:creationId xmlns:p14="http://schemas.microsoft.com/office/powerpoint/2010/main" val="411304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38B34D5-AB6D-4993-9783-A404A5B3C964}"/>
              </a:ext>
            </a:extLst>
          </p:cNvPr>
          <p:cNvSpPr>
            <a:spLocks noGrp="1"/>
          </p:cNvSpPr>
          <p:nvPr>
            <p:ph type="title"/>
          </p:nvPr>
        </p:nvSpPr>
        <p:spPr/>
        <p:txBody>
          <a:bodyPr/>
          <a:lstStyle/>
          <a:p>
            <a:r>
              <a:rPr lang="sv-SE" altLang="sv-SE" dirty="0" err="1"/>
              <a:t>Inläggningstidens</a:t>
            </a:r>
            <a:r>
              <a:rPr lang="sv-SE" altLang="sv-SE" dirty="0"/>
              <a:t> påverkan på </a:t>
            </a:r>
            <a:br>
              <a:rPr lang="sv-SE" altLang="sv-SE" dirty="0"/>
            </a:br>
            <a:r>
              <a:rPr lang="sv-SE" altLang="sv-SE" dirty="0"/>
              <a:t>temperaturen i ensilaget</a:t>
            </a:r>
            <a:endParaRPr lang="sv-SE" dirty="0"/>
          </a:p>
        </p:txBody>
      </p:sp>
      <p:pic>
        <p:nvPicPr>
          <p:cNvPr id="19458" name="Picture 4" descr="Inköringsperiodens längd i dagar påverkar temperaturen i ensilaget, mätt på 1 m djup. Ju längre inkörningsperiod desto högre temperatur. " title="Inläggningstidens påverkan på temperaturen i ensilaget"/>
          <p:cNvPicPr>
            <a:picLocks noChangeAspect="1" noChangeArrowheads="1"/>
          </p:cNvPicPr>
          <p:nvPr/>
        </p:nvPicPr>
        <p:blipFill rotWithShape="1">
          <a:blip r:embed="rId3">
            <a:extLst>
              <a:ext uri="{28A0092B-C50C-407E-A947-70E740481C1C}">
                <a14:useLocalDpi xmlns:a14="http://schemas.microsoft.com/office/drawing/2010/main" val="0"/>
              </a:ext>
            </a:extLst>
          </a:blip>
          <a:srcRect b="17995"/>
          <a:stretch/>
        </p:blipFill>
        <p:spPr bwMode="auto">
          <a:xfrm>
            <a:off x="221479" y="2167206"/>
            <a:ext cx="7160396" cy="333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tshållare för innehåll 1"/>
          <p:cNvSpPr>
            <a:spLocks noGrp="1"/>
          </p:cNvSpPr>
          <p:nvPr>
            <p:ph sz="quarter" idx="13"/>
          </p:nvPr>
        </p:nvSpPr>
        <p:spPr>
          <a:xfrm>
            <a:off x="7559596" y="2167205"/>
            <a:ext cx="4632404" cy="3809067"/>
          </a:xfrm>
        </p:spPr>
        <p:txBody>
          <a:bodyPr/>
          <a:lstStyle/>
          <a:p>
            <a:pPr marL="0" indent="0">
              <a:buNone/>
              <a:defRPr/>
            </a:pPr>
            <a:r>
              <a:rPr lang="sv-SE" sz="2000" dirty="0"/>
              <a:t>En utdragen inläggningsperiod ger förhöjd temperatur och sämre förutsättningar för ett lyckat ensileringsresultat. </a:t>
            </a:r>
          </a:p>
          <a:p>
            <a:pPr marL="0" indent="0">
              <a:buNone/>
              <a:defRPr/>
            </a:pPr>
            <a:r>
              <a:rPr lang="sv-SE" sz="2000" dirty="0"/>
              <a:t>Resultat från en studie i de fyra nordligaste länen 1988-1989. Efter Westerlund, 1991. </a:t>
            </a:r>
            <a:br>
              <a:rPr lang="sv-SE" sz="2000" dirty="0"/>
            </a:br>
            <a:r>
              <a:rPr lang="sv-SE" sz="2000" dirty="0"/>
              <a:t>Källa: Ensilering av </a:t>
            </a:r>
            <a:r>
              <a:rPr lang="sv-SE" sz="2000" dirty="0" err="1"/>
              <a:t>vallfoder</a:t>
            </a:r>
            <a:r>
              <a:rPr lang="sv-SE" sz="2000" dirty="0"/>
              <a:t>, Svensk mjölk 2003</a:t>
            </a:r>
          </a:p>
          <a:p>
            <a:pPr marL="0" indent="0">
              <a:buNone/>
              <a:defRPr/>
            </a:pPr>
            <a:endParaRPr lang="sv-SE" sz="2000" dirty="0"/>
          </a:p>
        </p:txBody>
      </p:sp>
    </p:spTree>
    <p:extLst>
      <p:ext uri="{BB962C8B-B14F-4D97-AF65-F5344CB8AC3E}">
        <p14:creationId xmlns:p14="http://schemas.microsoft.com/office/powerpoint/2010/main" val="59954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8C281AC-6071-46F9-9B41-671501C2CC13}"/>
              </a:ext>
            </a:extLst>
          </p:cNvPr>
          <p:cNvSpPr>
            <a:spLocks noGrp="1"/>
          </p:cNvSpPr>
          <p:nvPr>
            <p:ph type="title"/>
          </p:nvPr>
        </p:nvSpPr>
        <p:spPr>
          <a:xfrm>
            <a:off x="1176422" y="39072"/>
            <a:ext cx="8112941" cy="1219263"/>
          </a:xfrm>
        </p:spPr>
        <p:txBody>
          <a:bodyPr/>
          <a:lstStyle/>
          <a:p>
            <a:r>
              <a:rPr lang="sv-SE" dirty="0"/>
              <a:t>Klöverhalt beroende på kalciumhalt i fodret</a:t>
            </a:r>
          </a:p>
        </p:txBody>
      </p:sp>
      <p:pic>
        <p:nvPicPr>
          <p:cNvPr id="20483" name="Picture 4" descr="Om kalciumhalten i grovfodret är 6 g per kg ts är klöverhalten ca 30%. Om kalciumhalten är 10 g per kg ts är klöverhalten ca 50 % ts. " title="Klöverhalt beroende på kalciumhalt i fodr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422" y="1285875"/>
            <a:ext cx="9039225"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55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176655" y="2434975"/>
            <a:ext cx="4943218" cy="1548461"/>
          </a:xfrm>
        </p:spPr>
        <p:txBody>
          <a:bodyPr anchor="b">
            <a:normAutofit/>
          </a:bodyPr>
          <a:lstStyle/>
          <a:p>
            <a:r>
              <a:rPr lang="sv-SE" altLang="sv-SE" dirty="0"/>
              <a:t>Grovfodersystem</a:t>
            </a:r>
            <a:endParaRPr lang="sv-SE" dirty="0"/>
          </a:p>
        </p:txBody>
      </p:sp>
    </p:spTree>
    <p:extLst>
      <p:ext uri="{BB962C8B-B14F-4D97-AF65-F5344CB8AC3E}">
        <p14:creationId xmlns:p14="http://schemas.microsoft.com/office/powerpoint/2010/main" val="269495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p:cNvSpPr>
            <a:spLocks noGrp="1"/>
          </p:cNvSpPr>
          <p:nvPr>
            <p:ph type="title"/>
          </p:nvPr>
        </p:nvSpPr>
        <p:spPr>
          <a:xfrm>
            <a:off x="1176338" y="757444"/>
            <a:ext cx="8615362" cy="871332"/>
          </a:xfrm>
        </p:spPr>
        <p:txBody>
          <a:bodyPr/>
          <a:lstStyle/>
          <a:p>
            <a:r>
              <a:rPr lang="sv-SE" altLang="sv-SE" dirty="0"/>
              <a:t>Fördelar och nackdelar med baljväxter</a:t>
            </a:r>
            <a:endParaRPr lang="sv-SE" dirty="0"/>
          </a:p>
        </p:txBody>
      </p:sp>
      <p:sp>
        <p:nvSpPr>
          <p:cNvPr id="22531" name="Rectangle 3"/>
          <p:cNvSpPr>
            <a:spLocks noGrp="1" noChangeArrowheads="1"/>
          </p:cNvSpPr>
          <p:nvPr>
            <p:ph sz="quarter" idx="13"/>
          </p:nvPr>
        </p:nvSpPr>
        <p:spPr>
          <a:noFill/>
        </p:spPr>
        <p:txBody>
          <a:bodyPr/>
          <a:lstStyle/>
          <a:p>
            <a:pPr eaLnBrk="1" hangingPunct="1"/>
            <a:r>
              <a:rPr lang="sv-SE" altLang="sv-SE" sz="2800" dirty="0"/>
              <a:t>Fördelar</a:t>
            </a:r>
          </a:p>
          <a:p>
            <a:pPr lvl="1" eaLnBrk="1" hangingPunct="1"/>
            <a:r>
              <a:rPr lang="sv-SE" altLang="sv-SE" sz="2600" dirty="0"/>
              <a:t>Billigt protein</a:t>
            </a:r>
          </a:p>
          <a:p>
            <a:pPr lvl="1" eaLnBrk="1" hangingPunct="1"/>
            <a:r>
              <a:rPr lang="sv-SE" altLang="sv-SE" sz="2600" dirty="0"/>
              <a:t>Flack energikurva</a:t>
            </a:r>
          </a:p>
          <a:p>
            <a:pPr lvl="1" eaLnBrk="1" hangingPunct="1"/>
            <a:r>
              <a:rPr lang="sv-SE" altLang="sv-SE" sz="2600" dirty="0"/>
              <a:t>Snabb nedbrytning</a:t>
            </a:r>
          </a:p>
          <a:p>
            <a:pPr lvl="1" eaLnBrk="1" hangingPunct="1"/>
            <a:r>
              <a:rPr lang="sv-SE" altLang="sv-SE" sz="2600" dirty="0"/>
              <a:t>Konsumtionshöjande</a:t>
            </a:r>
          </a:p>
          <a:p>
            <a:pPr lvl="1" eaLnBrk="1" hangingPunct="1"/>
            <a:r>
              <a:rPr lang="sv-SE" altLang="sv-SE" sz="2600" dirty="0"/>
              <a:t>Bra förfrukt	</a:t>
            </a:r>
          </a:p>
        </p:txBody>
      </p:sp>
      <p:sp>
        <p:nvSpPr>
          <p:cNvPr id="22532" name="Rectangle 4"/>
          <p:cNvSpPr>
            <a:spLocks noGrp="1" noChangeArrowheads="1"/>
          </p:cNvSpPr>
          <p:nvPr>
            <p:ph sz="quarter" idx="14"/>
          </p:nvPr>
        </p:nvSpPr>
        <p:spPr>
          <a:noFill/>
        </p:spPr>
        <p:txBody>
          <a:bodyPr/>
          <a:lstStyle/>
          <a:p>
            <a:pPr eaLnBrk="1" hangingPunct="1"/>
            <a:r>
              <a:rPr lang="sv-SE" altLang="sv-SE" sz="2800" dirty="0"/>
              <a:t>Nackdelar</a:t>
            </a:r>
          </a:p>
          <a:p>
            <a:pPr lvl="1" eaLnBrk="1" hangingPunct="1"/>
            <a:r>
              <a:rPr lang="sv-SE" altLang="sv-SE" sz="2600" dirty="0"/>
              <a:t>Svårreglerade</a:t>
            </a:r>
          </a:p>
          <a:p>
            <a:pPr lvl="1" eaLnBrk="1" hangingPunct="1"/>
            <a:r>
              <a:rPr lang="sv-SE" altLang="sv-SE" sz="2600" dirty="0"/>
              <a:t>Lågt fiberinnehåll</a:t>
            </a:r>
          </a:p>
          <a:p>
            <a:pPr lvl="1" eaLnBrk="1" hangingPunct="1"/>
            <a:r>
              <a:rPr lang="sv-SE" altLang="sv-SE" sz="2600" dirty="0" err="1"/>
              <a:t>Smakfel</a:t>
            </a:r>
            <a:endParaRPr lang="sv-SE" altLang="sv-SE" sz="2600" dirty="0"/>
          </a:p>
          <a:p>
            <a:pPr lvl="1" eaLnBrk="1" hangingPunct="1"/>
            <a:r>
              <a:rPr lang="sv-SE" altLang="sv-SE" sz="2600" dirty="0"/>
              <a:t>Svårensilerade</a:t>
            </a:r>
          </a:p>
          <a:p>
            <a:pPr lvl="2" eaLnBrk="1" hangingPunct="1"/>
            <a:r>
              <a:rPr lang="sv-SE" altLang="sv-SE" sz="2200" dirty="0"/>
              <a:t>Låg </a:t>
            </a:r>
            <a:r>
              <a:rPr lang="sv-SE" altLang="sv-SE" sz="2200" dirty="0" err="1"/>
              <a:t>ts</a:t>
            </a:r>
            <a:endParaRPr lang="sv-SE" altLang="sv-SE" sz="2200" dirty="0"/>
          </a:p>
          <a:p>
            <a:pPr lvl="2" eaLnBrk="1" hangingPunct="1"/>
            <a:r>
              <a:rPr lang="sv-SE" altLang="sv-SE" sz="2200" dirty="0"/>
              <a:t>Buffrande förmåga</a:t>
            </a:r>
          </a:p>
          <a:p>
            <a:pPr lvl="2" eaLnBrk="1" hangingPunct="1"/>
            <a:r>
              <a:rPr lang="sv-SE" altLang="sv-SE" sz="2200" dirty="0"/>
              <a:t>Låg sockerhalt</a:t>
            </a:r>
          </a:p>
        </p:txBody>
      </p:sp>
    </p:spTree>
    <p:extLst>
      <p:ext uri="{BB962C8B-B14F-4D97-AF65-F5344CB8AC3E}">
        <p14:creationId xmlns:p14="http://schemas.microsoft.com/office/powerpoint/2010/main" val="154615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81053C4-1EC1-480B-BF7A-32564C059907}"/>
              </a:ext>
            </a:extLst>
          </p:cNvPr>
          <p:cNvSpPr>
            <a:spLocks noGrp="1"/>
          </p:cNvSpPr>
          <p:nvPr>
            <p:ph type="title"/>
          </p:nvPr>
        </p:nvSpPr>
        <p:spPr/>
        <p:txBody>
          <a:bodyPr/>
          <a:lstStyle/>
          <a:p>
            <a:r>
              <a:rPr lang="sv-SE" altLang="sv-SE" dirty="0"/>
              <a:t>Klöverhalt i vall, exempel 1</a:t>
            </a:r>
            <a:endParaRPr lang="sv-SE" dirty="0"/>
          </a:p>
        </p:txBody>
      </p:sp>
      <p:pic>
        <p:nvPicPr>
          <p:cNvPr id="23555" name="Picture 3" descr="Blandvall med 31% klöver och gräs" title="Klöverhalt i vall, exempel 1"/>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a:xfrm>
            <a:off x="6096000" y="2033971"/>
            <a:ext cx="5219700" cy="4175760"/>
          </a:xfrm>
        </p:spPr>
      </p:pic>
      <p:sp>
        <p:nvSpPr>
          <p:cNvPr id="2" name="Platshållare för innehåll 1"/>
          <p:cNvSpPr>
            <a:spLocks noGrp="1"/>
          </p:cNvSpPr>
          <p:nvPr>
            <p:ph sz="quarter" idx="13"/>
          </p:nvPr>
        </p:nvSpPr>
        <p:spPr/>
        <p:txBody>
          <a:bodyPr/>
          <a:lstStyle/>
          <a:p>
            <a:r>
              <a:rPr lang="sv-SE" sz="2000" dirty="0"/>
              <a:t>Vallen på bilden har 31% klöver</a:t>
            </a:r>
          </a:p>
          <a:p>
            <a:r>
              <a:rPr lang="sv-SE" sz="2000" dirty="0"/>
              <a:t>Skörd 5400 kg </a:t>
            </a:r>
            <a:r>
              <a:rPr lang="sv-SE" sz="2000" dirty="0" err="1"/>
              <a:t>ts</a:t>
            </a:r>
            <a:r>
              <a:rPr lang="sv-SE" sz="2000" dirty="0"/>
              <a:t>/ha </a:t>
            </a:r>
          </a:p>
          <a:p>
            <a:r>
              <a:rPr lang="sv-SE" sz="2000" dirty="0"/>
              <a:t>Återväxten fick 60 kg kväve per hektar</a:t>
            </a:r>
          </a:p>
        </p:txBody>
      </p:sp>
      <p:sp>
        <p:nvSpPr>
          <p:cNvPr id="6" name="Rectangle 5"/>
          <p:cNvSpPr>
            <a:spLocks noChangeArrowheads="1"/>
          </p:cNvSpPr>
          <p:nvPr/>
        </p:nvSpPr>
        <p:spPr bwMode="auto">
          <a:xfrm>
            <a:off x="6096000" y="6266996"/>
            <a:ext cx="3384376" cy="359618"/>
          </a:xfrm>
          <a:prstGeom prst="rect">
            <a:avLst/>
          </a:prstGeom>
          <a:noFill/>
          <a:ln w="9525">
            <a:noFill/>
            <a:miter lim="800000"/>
            <a:headEnd/>
            <a:tailEnd/>
          </a:ln>
        </p:spPr>
        <p:txBody>
          <a:bodyPr/>
          <a:lstStyle/>
          <a:p>
            <a:pPr marL="342900" indent="-342900" algn="ctr">
              <a:lnSpc>
                <a:spcPct val="90000"/>
              </a:lnSpc>
              <a:spcBef>
                <a:spcPct val="20000"/>
              </a:spcBef>
              <a:defRPr/>
            </a:pPr>
            <a:r>
              <a:rPr lang="sv-SE" sz="1600" dirty="0">
                <a:solidFill>
                  <a:srgbClr val="105653"/>
                </a:solidFill>
              </a:rPr>
              <a:t>Foto: Anne-Maj Gustavsson, SLU</a:t>
            </a:r>
          </a:p>
        </p:txBody>
      </p:sp>
    </p:spTree>
    <p:extLst>
      <p:ext uri="{BB962C8B-B14F-4D97-AF65-F5344CB8AC3E}">
        <p14:creationId xmlns:p14="http://schemas.microsoft.com/office/powerpoint/2010/main" val="859095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912F5C5-02F2-4D8A-BD76-C83BA0E19E78}"/>
              </a:ext>
            </a:extLst>
          </p:cNvPr>
          <p:cNvSpPr>
            <a:spLocks noGrp="1"/>
          </p:cNvSpPr>
          <p:nvPr>
            <p:ph type="title"/>
          </p:nvPr>
        </p:nvSpPr>
        <p:spPr/>
        <p:txBody>
          <a:bodyPr/>
          <a:lstStyle/>
          <a:p>
            <a:r>
              <a:rPr lang="sv-SE" altLang="sv-SE" dirty="0"/>
              <a:t>Klöverhalt i vall, exempel 2</a:t>
            </a:r>
            <a:endParaRPr lang="sv-SE" dirty="0"/>
          </a:p>
        </p:txBody>
      </p:sp>
      <p:pic>
        <p:nvPicPr>
          <p:cNvPr id="24579" name="Picture 3" descr="Blandvall med 21% klöver och gräs" title="Klöverhalt i vall, exempel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a:xfrm>
            <a:off x="6383175" y="2209564"/>
            <a:ext cx="5189699" cy="4095179"/>
          </a:xfrm>
        </p:spPr>
      </p:pic>
      <p:sp>
        <p:nvSpPr>
          <p:cNvPr id="2" name="Platshållare för innehåll 1"/>
          <p:cNvSpPr>
            <a:spLocks noGrp="1"/>
          </p:cNvSpPr>
          <p:nvPr>
            <p:ph sz="quarter" idx="13"/>
          </p:nvPr>
        </p:nvSpPr>
        <p:spPr/>
        <p:txBody>
          <a:bodyPr/>
          <a:lstStyle/>
          <a:p>
            <a:r>
              <a:rPr lang="sv-SE" altLang="sv-SE" sz="2000" dirty="0"/>
              <a:t>21 % klöver</a:t>
            </a:r>
          </a:p>
          <a:p>
            <a:r>
              <a:rPr lang="sv-SE" altLang="sv-SE" sz="2000" dirty="0"/>
              <a:t>5200 kg </a:t>
            </a:r>
            <a:r>
              <a:rPr lang="sv-SE" altLang="sv-SE" sz="2000" dirty="0" err="1"/>
              <a:t>ts</a:t>
            </a:r>
            <a:r>
              <a:rPr lang="sv-SE" altLang="sv-SE" sz="2000" dirty="0"/>
              <a:t> per ha </a:t>
            </a:r>
          </a:p>
          <a:p>
            <a:r>
              <a:rPr lang="sv-SE" altLang="sv-SE" sz="2000" dirty="0"/>
              <a:t>återväxt 60 kg kväve per ha</a:t>
            </a:r>
            <a:endParaRPr lang="sv-SE" sz="2000" dirty="0"/>
          </a:p>
        </p:txBody>
      </p:sp>
      <p:sp>
        <p:nvSpPr>
          <p:cNvPr id="6" name="Rectangle 5"/>
          <p:cNvSpPr>
            <a:spLocks noChangeArrowheads="1"/>
          </p:cNvSpPr>
          <p:nvPr/>
        </p:nvSpPr>
        <p:spPr bwMode="auto">
          <a:xfrm>
            <a:off x="6383175" y="6357792"/>
            <a:ext cx="3384376" cy="359618"/>
          </a:xfrm>
          <a:prstGeom prst="rect">
            <a:avLst/>
          </a:prstGeom>
          <a:noFill/>
          <a:ln w="9525">
            <a:noFill/>
            <a:miter lim="800000"/>
            <a:headEnd/>
            <a:tailEnd/>
          </a:ln>
        </p:spPr>
        <p:txBody>
          <a:bodyPr/>
          <a:lstStyle/>
          <a:p>
            <a:pPr marL="342900" indent="-342900" algn="ctr">
              <a:lnSpc>
                <a:spcPct val="90000"/>
              </a:lnSpc>
              <a:spcBef>
                <a:spcPct val="20000"/>
              </a:spcBef>
              <a:defRPr/>
            </a:pPr>
            <a:r>
              <a:rPr lang="sv-SE" sz="1600" dirty="0">
                <a:solidFill>
                  <a:srgbClr val="105653"/>
                </a:solidFill>
              </a:rPr>
              <a:t>Foto: Anne-Maj Gustavsson, SLU</a:t>
            </a:r>
          </a:p>
        </p:txBody>
      </p:sp>
    </p:spTree>
    <p:extLst>
      <p:ext uri="{BB962C8B-B14F-4D97-AF65-F5344CB8AC3E}">
        <p14:creationId xmlns:p14="http://schemas.microsoft.com/office/powerpoint/2010/main" val="77553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3E2007C-E745-48B9-A219-C8203C8B505D}"/>
              </a:ext>
            </a:extLst>
          </p:cNvPr>
          <p:cNvSpPr>
            <a:spLocks noGrp="1"/>
          </p:cNvSpPr>
          <p:nvPr>
            <p:ph type="title"/>
          </p:nvPr>
        </p:nvSpPr>
        <p:spPr/>
        <p:txBody>
          <a:bodyPr/>
          <a:lstStyle/>
          <a:p>
            <a:r>
              <a:rPr lang="sv-SE" altLang="sv-SE" dirty="0"/>
              <a:t>Klöverhalt i vall, exempel 3</a:t>
            </a:r>
            <a:endParaRPr lang="sv-SE" dirty="0"/>
          </a:p>
        </p:txBody>
      </p:sp>
      <p:pic>
        <p:nvPicPr>
          <p:cNvPr id="25603" name="Picture 3" descr="Blandvall med 7% klöver och gräs" title="Klöverhalt i vall, exempel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a:xfrm>
            <a:off x="6164828" y="2206101"/>
            <a:ext cx="4950579" cy="3894456"/>
          </a:xfrm>
        </p:spPr>
      </p:pic>
      <p:sp>
        <p:nvSpPr>
          <p:cNvPr id="2" name="Platshållare för innehåll 1"/>
          <p:cNvSpPr>
            <a:spLocks noGrp="1"/>
          </p:cNvSpPr>
          <p:nvPr>
            <p:ph sz="quarter" idx="13"/>
          </p:nvPr>
        </p:nvSpPr>
        <p:spPr/>
        <p:txBody>
          <a:bodyPr/>
          <a:lstStyle/>
          <a:p>
            <a:r>
              <a:rPr lang="sv-SE" altLang="sv-SE" sz="2000" dirty="0"/>
              <a:t>7 % klöver</a:t>
            </a:r>
          </a:p>
          <a:p>
            <a:r>
              <a:rPr lang="sv-SE" altLang="sv-SE" sz="2000" dirty="0"/>
              <a:t>4200 kg </a:t>
            </a:r>
            <a:r>
              <a:rPr lang="sv-SE" altLang="sv-SE" sz="2000" dirty="0" err="1"/>
              <a:t>ts</a:t>
            </a:r>
            <a:r>
              <a:rPr lang="sv-SE" altLang="sv-SE" sz="2000" dirty="0"/>
              <a:t> per ha </a:t>
            </a:r>
          </a:p>
          <a:p>
            <a:r>
              <a:rPr lang="sv-SE" altLang="sv-SE" sz="2000" dirty="0"/>
              <a:t>återväxt fick 60 kg kväve per ha</a:t>
            </a:r>
            <a:endParaRPr lang="sv-SE" sz="2000" dirty="0"/>
          </a:p>
        </p:txBody>
      </p:sp>
      <p:sp>
        <p:nvSpPr>
          <p:cNvPr id="6" name="Rectangle 5"/>
          <p:cNvSpPr>
            <a:spLocks noChangeArrowheads="1"/>
          </p:cNvSpPr>
          <p:nvPr/>
        </p:nvSpPr>
        <p:spPr bwMode="auto">
          <a:xfrm>
            <a:off x="6164828" y="6100557"/>
            <a:ext cx="3384376" cy="359618"/>
          </a:xfrm>
          <a:prstGeom prst="rect">
            <a:avLst/>
          </a:prstGeom>
          <a:noFill/>
          <a:ln w="9525">
            <a:noFill/>
            <a:miter lim="800000"/>
            <a:headEnd/>
            <a:tailEnd/>
          </a:ln>
        </p:spPr>
        <p:txBody>
          <a:bodyPr/>
          <a:lstStyle/>
          <a:p>
            <a:pPr marL="342900" indent="-342900" algn="ctr">
              <a:lnSpc>
                <a:spcPct val="90000"/>
              </a:lnSpc>
              <a:spcBef>
                <a:spcPct val="20000"/>
              </a:spcBef>
              <a:defRPr/>
            </a:pPr>
            <a:r>
              <a:rPr lang="sv-SE" sz="1600" dirty="0">
                <a:solidFill>
                  <a:srgbClr val="105653"/>
                </a:solidFill>
              </a:rPr>
              <a:t>Foto: Anne-Maj Gustavsson, SLU</a:t>
            </a:r>
          </a:p>
        </p:txBody>
      </p:sp>
    </p:spTree>
    <p:extLst>
      <p:ext uri="{BB962C8B-B14F-4D97-AF65-F5344CB8AC3E}">
        <p14:creationId xmlns:p14="http://schemas.microsoft.com/office/powerpoint/2010/main" val="416775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1176422" y="378418"/>
            <a:ext cx="8112941" cy="630547"/>
          </a:xfrm>
        </p:spPr>
        <p:txBody>
          <a:bodyPr/>
          <a:lstStyle/>
          <a:p>
            <a:r>
              <a:rPr lang="sv-SE" dirty="0"/>
              <a:t>Vall och grönfoder, största grödan</a:t>
            </a:r>
          </a:p>
        </p:txBody>
      </p:sp>
      <p:pic>
        <p:nvPicPr>
          <p:cNvPr id="11" name="Bildobjekt 10" descr="Diagram över åkermarkens användning 2013-2024. Vall- och grönfoderväxter är den största enskilda grödan. I diagrammet visas spannmål, baljväxter, vall- och grönfoderväxter, potatis- och sockerbetor, oljeväxter, trädgårdsväxter, träda och övrigt. ">
            <a:extLst>
              <a:ext uri="{FF2B5EF4-FFF2-40B4-BE49-F238E27FC236}">
                <a16:creationId xmlns:a16="http://schemas.microsoft.com/office/drawing/2014/main" id="{3D48448C-D998-466E-BFA7-C6E110F027D2}"/>
              </a:ext>
            </a:extLst>
          </p:cNvPr>
          <p:cNvPicPr>
            <a:picLocks noChangeAspect="1"/>
          </p:cNvPicPr>
          <p:nvPr/>
        </p:nvPicPr>
        <p:blipFill>
          <a:blip r:embed="rId3"/>
          <a:stretch>
            <a:fillRect/>
          </a:stretch>
        </p:blipFill>
        <p:spPr>
          <a:xfrm>
            <a:off x="898614" y="1380440"/>
            <a:ext cx="7228235" cy="4461045"/>
          </a:xfrm>
          <a:prstGeom prst="rect">
            <a:avLst/>
          </a:prstGeom>
        </p:spPr>
      </p:pic>
      <p:sp>
        <p:nvSpPr>
          <p:cNvPr id="10" name="textruta 9"/>
          <p:cNvSpPr txBox="1"/>
          <p:nvPr/>
        </p:nvSpPr>
        <p:spPr>
          <a:xfrm>
            <a:off x="8126849" y="1380440"/>
            <a:ext cx="3737284" cy="2800767"/>
          </a:xfrm>
          <a:prstGeom prst="rect">
            <a:avLst/>
          </a:prstGeom>
          <a:noFill/>
        </p:spPr>
        <p:txBody>
          <a:bodyPr wrap="square" rtlCol="0">
            <a:spAutoFit/>
          </a:bodyPr>
          <a:lstStyle/>
          <a:p>
            <a:r>
              <a:rPr lang="sv-SE" sz="1600" dirty="0">
                <a:solidFill>
                  <a:schemeClr val="tx2"/>
                </a:solidFill>
              </a:rPr>
              <a:t>Areal i tusen hektar för de fyra största </a:t>
            </a:r>
            <a:r>
              <a:rPr lang="sv-SE" sz="1600" dirty="0" err="1">
                <a:solidFill>
                  <a:schemeClr val="tx2"/>
                </a:solidFill>
              </a:rPr>
              <a:t>grödgrupperna</a:t>
            </a:r>
            <a:r>
              <a:rPr lang="sv-SE" sz="1600" dirty="0">
                <a:solidFill>
                  <a:schemeClr val="tx2"/>
                </a:solidFill>
              </a:rPr>
              <a:t> spannmål, vall och grönfoderväxter, raps och rybs och träda åren 2013-2024.</a:t>
            </a:r>
          </a:p>
          <a:p>
            <a:r>
              <a:rPr lang="sv-SE" sz="1600" dirty="0">
                <a:solidFill>
                  <a:schemeClr val="tx2"/>
                </a:solidFill>
              </a:rPr>
              <a:t>Utvecklingen av arealen för olika grödor visar att vall och grönfoderväxter odlades på cirka 1 146 700 ha i Sverige 2024, vilket var den största arealen för någon </a:t>
            </a:r>
            <a:r>
              <a:rPr lang="sv-SE" sz="1600" dirty="0" err="1">
                <a:solidFill>
                  <a:schemeClr val="tx2"/>
                </a:solidFill>
              </a:rPr>
              <a:t>grödgrupp</a:t>
            </a:r>
            <a:r>
              <a:rPr lang="sv-SE" sz="1600" dirty="0">
                <a:solidFill>
                  <a:schemeClr val="tx2"/>
                </a:solidFill>
              </a:rPr>
              <a:t>.</a:t>
            </a:r>
          </a:p>
          <a:p>
            <a:r>
              <a:rPr lang="sv-SE" altLang="sv-SE" sz="1600" dirty="0">
                <a:solidFill>
                  <a:schemeClr val="tx2"/>
                </a:solidFill>
              </a:rPr>
              <a:t>Källa: </a:t>
            </a:r>
            <a:r>
              <a:rPr lang="sv-SE" altLang="sv-SE" sz="1600" dirty="0" err="1">
                <a:solidFill>
                  <a:schemeClr val="tx2"/>
                </a:solidFill>
                <a:hlinkClick r:id="rId4">
                  <a:extLst>
                    <a:ext uri="{A12FA001-AC4F-418D-AE19-62706E023703}">
                      <ahyp:hlinkClr xmlns:ahyp="http://schemas.microsoft.com/office/drawing/2018/hyperlinkcolor" val="tx"/>
                    </a:ext>
                  </a:extLst>
                </a:hlinkClick>
              </a:rPr>
              <a:t>Jordbruksstatistisk</a:t>
            </a:r>
            <a:r>
              <a:rPr lang="sv-SE" altLang="sv-SE" sz="1600" dirty="0">
                <a:solidFill>
                  <a:schemeClr val="tx2"/>
                </a:solidFill>
                <a:hlinkClick r:id="rId4">
                  <a:extLst>
                    <a:ext uri="{A12FA001-AC4F-418D-AE19-62706E023703}">
                      <ahyp:hlinkClr xmlns:ahyp="http://schemas.microsoft.com/office/drawing/2018/hyperlinkcolor" val="tx"/>
                    </a:ext>
                  </a:extLst>
                </a:hlinkClick>
              </a:rPr>
              <a:t> sammanställning 2024</a:t>
            </a:r>
            <a:endParaRPr lang="sv-SE" altLang="sv-SE" sz="1600" dirty="0">
              <a:solidFill>
                <a:schemeClr val="tx2"/>
              </a:solidFill>
            </a:endParaRPr>
          </a:p>
        </p:txBody>
      </p:sp>
    </p:spTree>
    <p:extLst>
      <p:ext uri="{BB962C8B-B14F-4D97-AF65-F5344CB8AC3E}">
        <p14:creationId xmlns:p14="http://schemas.microsoft.com/office/powerpoint/2010/main" val="77062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F22F32F-1DCF-B90F-4A2B-EA48CC298D33}"/>
              </a:ext>
            </a:extLst>
          </p:cNvPr>
          <p:cNvSpPr>
            <a:spLocks noGrp="1"/>
          </p:cNvSpPr>
          <p:nvPr>
            <p:ph type="title"/>
          </p:nvPr>
        </p:nvSpPr>
        <p:spPr/>
        <p:txBody>
          <a:bodyPr/>
          <a:lstStyle/>
          <a:p>
            <a:r>
              <a:rPr lang="sv-SE" altLang="sv-SE" dirty="0"/>
              <a:t>Avkastning för arter och sorter i sortförsök</a:t>
            </a:r>
            <a:endParaRPr lang="sv-SE" dirty="0"/>
          </a:p>
        </p:txBody>
      </p:sp>
      <p:pic>
        <p:nvPicPr>
          <p:cNvPr id="4" name="Bildobjekt 3" descr="Diagram över avkastning i olika arter och sorter för vall 1, vall 2 och medel vall 1 och 2. ">
            <a:extLst>
              <a:ext uri="{FF2B5EF4-FFF2-40B4-BE49-F238E27FC236}">
                <a16:creationId xmlns:a16="http://schemas.microsoft.com/office/drawing/2014/main" id="{01A9C492-6106-2482-D8AB-B775B5D9C495}"/>
              </a:ext>
            </a:extLst>
          </p:cNvPr>
          <p:cNvPicPr>
            <a:picLocks noChangeAspect="1"/>
          </p:cNvPicPr>
          <p:nvPr/>
        </p:nvPicPr>
        <p:blipFill>
          <a:blip r:embed="rId2"/>
          <a:stretch>
            <a:fillRect/>
          </a:stretch>
        </p:blipFill>
        <p:spPr>
          <a:xfrm>
            <a:off x="416530" y="2099009"/>
            <a:ext cx="7710433" cy="4247232"/>
          </a:xfrm>
          <a:prstGeom prst="rect">
            <a:avLst/>
          </a:prstGeom>
        </p:spPr>
      </p:pic>
      <p:sp>
        <p:nvSpPr>
          <p:cNvPr id="3" name="Platshållare för innehåll 2">
            <a:extLst>
              <a:ext uri="{FF2B5EF4-FFF2-40B4-BE49-F238E27FC236}">
                <a16:creationId xmlns:a16="http://schemas.microsoft.com/office/drawing/2014/main" id="{359DBF37-EC94-2799-8A94-942B58C23479}"/>
              </a:ext>
            </a:extLst>
          </p:cNvPr>
          <p:cNvSpPr>
            <a:spLocks noGrp="1"/>
          </p:cNvSpPr>
          <p:nvPr>
            <p:ph sz="quarter" idx="14"/>
          </p:nvPr>
        </p:nvSpPr>
        <p:spPr>
          <a:xfrm>
            <a:off x="8379478" y="2113216"/>
            <a:ext cx="3108021" cy="3894456"/>
          </a:xfrm>
        </p:spPr>
        <p:txBody>
          <a:bodyPr/>
          <a:lstStyle/>
          <a:p>
            <a:pPr marL="0" indent="0">
              <a:buNone/>
            </a:pPr>
            <a:r>
              <a:rPr lang="sv-SE" sz="1600" dirty="0">
                <a:cs typeface="Times New Roman" pitchFamily="18" charset="0"/>
              </a:rPr>
              <a:t>Diagrammet visar den högst avkastande sorten </a:t>
            </a:r>
            <a:r>
              <a:rPr lang="sv-SE" sz="1600" dirty="0" err="1">
                <a:cs typeface="Times New Roman" pitchFamily="18" charset="0"/>
              </a:rPr>
              <a:t>vallår</a:t>
            </a:r>
            <a:r>
              <a:rPr lang="sv-SE" sz="1600" dirty="0">
                <a:cs typeface="Times New Roman" pitchFamily="18" charset="0"/>
              </a:rPr>
              <a:t> 1 som finns på marknaden. Staplarna anger medelavkastning för vall I och vall II och är rankade från högst till lägst i följande ordning: rörsvingelhybrid, </a:t>
            </a:r>
            <a:r>
              <a:rPr lang="sv-SE" sz="1600" dirty="0" err="1">
                <a:cs typeface="Times New Roman" pitchFamily="18" charset="0"/>
              </a:rPr>
              <a:t>rajsvingel</a:t>
            </a:r>
            <a:r>
              <a:rPr lang="sv-SE" sz="1600" dirty="0">
                <a:cs typeface="Times New Roman" pitchFamily="18" charset="0"/>
              </a:rPr>
              <a:t>, </a:t>
            </a:r>
            <a:r>
              <a:rPr lang="sv-SE" sz="1600" dirty="0" err="1">
                <a:cs typeface="Times New Roman" pitchFamily="18" charset="0"/>
              </a:rPr>
              <a:t>rörsvingel</a:t>
            </a:r>
            <a:r>
              <a:rPr lang="sv-SE" sz="1600" dirty="0">
                <a:cs typeface="Times New Roman" pitchFamily="18" charset="0"/>
              </a:rPr>
              <a:t>, engelskt rajgräs, rödklöver, timotej, ängssvingel, hundäxing,  blålusern, ängsgröe och vitklöver. </a:t>
            </a:r>
          </a:p>
          <a:p>
            <a:pPr marL="0" indent="0">
              <a:buNone/>
            </a:pPr>
            <a:br>
              <a:rPr lang="sv-SE" sz="1600" dirty="0">
                <a:cs typeface="Times New Roman" pitchFamily="18" charset="0"/>
              </a:rPr>
            </a:br>
            <a:r>
              <a:rPr lang="sv-SE" sz="1600" dirty="0">
                <a:cs typeface="Times New Roman" pitchFamily="18" charset="0"/>
              </a:rPr>
              <a:t>Källa: Sortförsök Sverige 2011-2024.</a:t>
            </a:r>
          </a:p>
        </p:txBody>
      </p:sp>
    </p:spTree>
    <p:extLst>
      <p:ext uri="{BB962C8B-B14F-4D97-AF65-F5344CB8AC3E}">
        <p14:creationId xmlns:p14="http://schemas.microsoft.com/office/powerpoint/2010/main" val="299451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6338" y="428718"/>
            <a:ext cx="8112941" cy="1219263"/>
          </a:xfrm>
        </p:spPr>
        <p:txBody>
          <a:bodyPr/>
          <a:lstStyle/>
          <a:p>
            <a:r>
              <a:rPr lang="sv-SE" dirty="0" err="1"/>
              <a:t>Tidighet</a:t>
            </a:r>
            <a:r>
              <a:rPr lang="sv-SE" dirty="0"/>
              <a:t> och vinterhärdighet för </a:t>
            </a:r>
            <a:r>
              <a:rPr lang="sv-SE" dirty="0" err="1"/>
              <a:t>vallarter</a:t>
            </a:r>
            <a:endParaRPr lang="sv-SE" dirty="0"/>
          </a:p>
        </p:txBody>
      </p:sp>
      <p:pic>
        <p:nvPicPr>
          <p:cNvPr id="27650" name="Picture 4" descr="Tidighet och vinterhärdighet för vallarter. Tabellen visar när de olika gräs-, och baljväxtarterna kommer i begynnande ax- och vippgång i södra respektive norra Sverige. Tabellen visar också de olika arternas vinterhärdighet. "/>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a:xfrm>
            <a:off x="2129422" y="1647981"/>
            <a:ext cx="7933156" cy="49733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Text Box 6"/>
          <p:cNvSpPr txBox="1">
            <a:spLocks noChangeArrowheads="1"/>
          </p:cNvSpPr>
          <p:nvPr/>
        </p:nvSpPr>
        <p:spPr bwMode="auto">
          <a:xfrm>
            <a:off x="510172" y="6283194"/>
            <a:ext cx="16192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1600" dirty="0">
                <a:solidFill>
                  <a:srgbClr val="105653"/>
                </a:solidFill>
                <a:latin typeface="+mj-lt"/>
              </a:rPr>
              <a:t>Källa: SW </a:t>
            </a:r>
            <a:r>
              <a:rPr lang="sv-SE" sz="1600" dirty="0" err="1">
                <a:solidFill>
                  <a:srgbClr val="105653"/>
                </a:solidFill>
                <a:latin typeface="+mj-lt"/>
              </a:rPr>
              <a:t>Seed</a:t>
            </a:r>
            <a:endParaRPr lang="sv-SE" sz="1600" dirty="0">
              <a:solidFill>
                <a:srgbClr val="105653"/>
              </a:solidFill>
              <a:latin typeface="+mj-lt"/>
            </a:endParaRPr>
          </a:p>
        </p:txBody>
      </p:sp>
    </p:spTree>
    <p:extLst>
      <p:ext uri="{BB962C8B-B14F-4D97-AF65-F5344CB8AC3E}">
        <p14:creationId xmlns:p14="http://schemas.microsoft.com/office/powerpoint/2010/main" val="85744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BAA473F-1FE0-432C-995A-C67D835FB762}"/>
              </a:ext>
            </a:extLst>
          </p:cNvPr>
          <p:cNvSpPr>
            <a:spLocks noGrp="1"/>
          </p:cNvSpPr>
          <p:nvPr>
            <p:ph type="title"/>
          </p:nvPr>
        </p:nvSpPr>
        <p:spPr>
          <a:xfrm>
            <a:off x="957738" y="239524"/>
            <a:ext cx="8112941" cy="760807"/>
          </a:xfrm>
        </p:spPr>
        <p:txBody>
          <a:bodyPr/>
          <a:lstStyle/>
          <a:p>
            <a:r>
              <a:rPr lang="sv-SE" dirty="0"/>
              <a:t>Breddat skördefönster</a:t>
            </a:r>
          </a:p>
        </p:txBody>
      </p:sp>
      <p:graphicFrame>
        <p:nvGraphicFramePr>
          <p:cNvPr id="7" name="Tabell 6">
            <a:extLst>
              <a:ext uri="{FF2B5EF4-FFF2-40B4-BE49-F238E27FC236}">
                <a16:creationId xmlns:a16="http://schemas.microsoft.com/office/drawing/2014/main" id="{DA0D981E-7570-48D3-B5C6-848ECDF7C73A}"/>
              </a:ext>
            </a:extLst>
          </p:cNvPr>
          <p:cNvGraphicFramePr>
            <a:graphicFrameLocks noGrp="1"/>
          </p:cNvGraphicFramePr>
          <p:nvPr>
            <p:extLst>
              <p:ext uri="{D42A27DB-BD31-4B8C-83A1-F6EECF244321}">
                <p14:modId xmlns:p14="http://schemas.microsoft.com/office/powerpoint/2010/main" val="3877899734"/>
              </p:ext>
            </p:extLst>
          </p:nvPr>
        </p:nvGraphicFramePr>
        <p:xfrm>
          <a:off x="6863994" y="1000331"/>
          <a:ext cx="4292532" cy="5029200"/>
        </p:xfrm>
        <a:graphic>
          <a:graphicData uri="http://schemas.openxmlformats.org/drawingml/2006/table">
            <a:tbl>
              <a:tblPr firstRow="1" bandRow="1">
                <a:tableStyleId>{5C22544A-7EE6-4342-B048-85BDC9FD1C3A}</a:tableStyleId>
              </a:tblPr>
              <a:tblGrid>
                <a:gridCol w="1806006">
                  <a:extLst>
                    <a:ext uri="{9D8B030D-6E8A-4147-A177-3AD203B41FA5}">
                      <a16:colId xmlns:a16="http://schemas.microsoft.com/office/drawing/2014/main" val="1484522322"/>
                    </a:ext>
                  </a:extLst>
                </a:gridCol>
                <a:gridCol w="1077253">
                  <a:extLst>
                    <a:ext uri="{9D8B030D-6E8A-4147-A177-3AD203B41FA5}">
                      <a16:colId xmlns:a16="http://schemas.microsoft.com/office/drawing/2014/main" val="3464340553"/>
                    </a:ext>
                  </a:extLst>
                </a:gridCol>
                <a:gridCol w="1409273">
                  <a:extLst>
                    <a:ext uri="{9D8B030D-6E8A-4147-A177-3AD203B41FA5}">
                      <a16:colId xmlns:a16="http://schemas.microsoft.com/office/drawing/2014/main" val="4152765090"/>
                    </a:ext>
                  </a:extLst>
                </a:gridCol>
              </a:tblGrid>
              <a:tr h="246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latin typeface="Arial" panose="020B0604020202020204" pitchFamily="34" charset="0"/>
                          <a:cs typeface="Arial" panose="020B0604020202020204" pitchFamily="34" charset="0"/>
                        </a:rPr>
                        <a:t>Art</a:t>
                      </a:r>
                    </a:p>
                  </a:txBody>
                  <a:tcPr/>
                </a:tc>
                <a:tc>
                  <a:txBody>
                    <a:bodyPr/>
                    <a:lstStyle/>
                    <a:p>
                      <a:r>
                        <a:rPr lang="sv-SE" sz="1600" dirty="0">
                          <a:latin typeface="Arial" panose="020B0604020202020204" pitchFamily="34" charset="0"/>
                          <a:cs typeface="Arial" panose="020B0604020202020204" pitchFamily="34" charset="0"/>
                        </a:rPr>
                        <a:t>Sort</a:t>
                      </a:r>
                    </a:p>
                  </a:txBody>
                  <a:tcPr/>
                </a:tc>
                <a:tc>
                  <a:txBody>
                    <a:bodyPr/>
                    <a:lstStyle/>
                    <a:p>
                      <a:r>
                        <a:rPr lang="sv-SE" sz="1600" dirty="0">
                          <a:latin typeface="Arial" panose="020B0604020202020204" pitchFamily="34" charset="0"/>
                          <a:cs typeface="Arial" panose="020B0604020202020204" pitchFamily="34" charset="0"/>
                        </a:rPr>
                        <a:t>Typ</a:t>
                      </a:r>
                    </a:p>
                  </a:txBody>
                  <a:tcPr/>
                </a:tc>
                <a:extLst>
                  <a:ext uri="{0D108BD9-81ED-4DB2-BD59-A6C34878D82A}">
                    <a16:rowId xmlns:a16="http://schemas.microsoft.com/office/drawing/2014/main" val="2141475116"/>
                  </a:ext>
                </a:extLst>
              </a:tr>
              <a:tr h="246737">
                <a:tc>
                  <a:txBody>
                    <a:bodyPr/>
                    <a:lstStyle/>
                    <a:p>
                      <a:r>
                        <a:rPr lang="sv-SE" sz="1600" i="1" dirty="0">
                          <a:latin typeface="Arial" panose="020B0604020202020204" pitchFamily="34" charset="0"/>
                          <a:cs typeface="Arial" panose="020B0604020202020204" pitchFamily="34" charset="0"/>
                        </a:rPr>
                        <a:t>Timotej</a:t>
                      </a:r>
                    </a:p>
                  </a:txBody>
                  <a:tcPr/>
                </a:tc>
                <a:tc>
                  <a:txBody>
                    <a:bodyPr/>
                    <a:lstStyle/>
                    <a:p>
                      <a:r>
                        <a:rPr lang="sv-SE" sz="1600" dirty="0" err="1">
                          <a:latin typeface="Arial" panose="020B0604020202020204" pitchFamily="34" charset="0"/>
                          <a:cs typeface="Arial" panose="020B0604020202020204" pitchFamily="34" charset="0"/>
                        </a:rPr>
                        <a:t>Grindstad</a:t>
                      </a:r>
                      <a:endParaRPr lang="sv-SE" sz="1600"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Tidig</a:t>
                      </a:r>
                    </a:p>
                  </a:txBody>
                  <a:tcPr/>
                </a:tc>
                <a:extLst>
                  <a:ext uri="{0D108BD9-81ED-4DB2-BD59-A6C34878D82A}">
                    <a16:rowId xmlns:a16="http://schemas.microsoft.com/office/drawing/2014/main" val="3622061072"/>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Ragnar</a:t>
                      </a:r>
                    </a:p>
                  </a:txBody>
                  <a:tcPr/>
                </a:tc>
                <a:tc>
                  <a:txBody>
                    <a:bodyPr/>
                    <a:lstStyle/>
                    <a:p>
                      <a:r>
                        <a:rPr lang="sv-SE" sz="1600" dirty="0">
                          <a:latin typeface="Arial" panose="020B0604020202020204" pitchFamily="34" charset="0"/>
                          <a:cs typeface="Arial" panose="020B0604020202020204" pitchFamily="34" charset="0"/>
                        </a:rPr>
                        <a:t>Sen</a:t>
                      </a:r>
                    </a:p>
                  </a:txBody>
                  <a:tcPr/>
                </a:tc>
                <a:extLst>
                  <a:ext uri="{0D108BD9-81ED-4DB2-BD59-A6C34878D82A}">
                    <a16:rowId xmlns:a16="http://schemas.microsoft.com/office/drawing/2014/main" val="3084662830"/>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err="1">
                          <a:latin typeface="Arial" panose="020B0604020202020204" pitchFamily="34" charset="0"/>
                          <a:cs typeface="Arial" panose="020B0604020202020204" pitchFamily="34" charset="0"/>
                        </a:rPr>
                        <a:t>Comtal</a:t>
                      </a:r>
                      <a:endParaRPr lang="sv-SE" sz="1600"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Sen</a:t>
                      </a:r>
                    </a:p>
                  </a:txBody>
                  <a:tcPr/>
                </a:tc>
                <a:extLst>
                  <a:ext uri="{0D108BD9-81ED-4DB2-BD59-A6C34878D82A}">
                    <a16:rowId xmlns:a16="http://schemas.microsoft.com/office/drawing/2014/main" val="136507213"/>
                  </a:ext>
                </a:extLst>
              </a:tr>
              <a:tr h="246737">
                <a:tc>
                  <a:txBody>
                    <a:bodyPr/>
                    <a:lstStyle/>
                    <a:p>
                      <a:r>
                        <a:rPr lang="sv-SE" sz="1600" i="1" dirty="0">
                          <a:latin typeface="Arial" panose="020B0604020202020204" pitchFamily="34" charset="0"/>
                          <a:cs typeface="Arial" panose="020B0604020202020204" pitchFamily="34" charset="0"/>
                        </a:rPr>
                        <a:t>Ängssvingel</a:t>
                      </a:r>
                    </a:p>
                  </a:txBody>
                  <a:tcPr/>
                </a:tc>
                <a:tc>
                  <a:txBody>
                    <a:bodyPr/>
                    <a:lstStyle/>
                    <a:p>
                      <a:r>
                        <a:rPr lang="sv-SE" sz="1600" dirty="0">
                          <a:latin typeface="Arial" panose="020B0604020202020204" pitchFamily="34" charset="0"/>
                          <a:cs typeface="Arial" panose="020B0604020202020204" pitchFamily="34" charset="0"/>
                        </a:rPr>
                        <a:t>Sigmund</a:t>
                      </a:r>
                    </a:p>
                  </a:txBody>
                  <a:tcPr/>
                </a:tc>
                <a:tc>
                  <a:txBody>
                    <a:bodyPr/>
                    <a:lstStyle/>
                    <a:p>
                      <a:endParaRPr lang="sv-S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4816870"/>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Tyko</a:t>
                      </a:r>
                    </a:p>
                  </a:txBody>
                  <a:tcPr/>
                </a:tc>
                <a:tc>
                  <a:txBody>
                    <a:bodyPr/>
                    <a:lstStyle/>
                    <a:p>
                      <a:endParaRPr lang="sv-S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5704448"/>
                  </a:ext>
                </a:extLst>
              </a:tr>
              <a:tr h="246737">
                <a:tc>
                  <a:txBody>
                    <a:bodyPr/>
                    <a:lstStyle/>
                    <a:p>
                      <a:r>
                        <a:rPr lang="sv-SE" sz="1600" i="1" dirty="0">
                          <a:latin typeface="Arial" panose="020B0604020202020204" pitchFamily="34" charset="0"/>
                          <a:cs typeface="Arial" panose="020B0604020202020204" pitchFamily="34" charset="0"/>
                        </a:rPr>
                        <a:t>Engelskt rajgräs</a:t>
                      </a:r>
                    </a:p>
                  </a:txBody>
                  <a:tcPr/>
                </a:tc>
                <a:tc>
                  <a:txBody>
                    <a:bodyPr/>
                    <a:lstStyle/>
                    <a:p>
                      <a:r>
                        <a:rPr lang="sv-SE" sz="1600" dirty="0">
                          <a:latin typeface="Arial" panose="020B0604020202020204" pitchFamily="34" charset="0"/>
                          <a:cs typeface="Arial" panose="020B0604020202020204" pitchFamily="34" charset="0"/>
                        </a:rPr>
                        <a:t>Helmer</a:t>
                      </a:r>
                    </a:p>
                  </a:txBody>
                  <a:tcPr/>
                </a:tc>
                <a:tc>
                  <a:txBody>
                    <a:bodyPr/>
                    <a:lstStyle/>
                    <a:p>
                      <a:r>
                        <a:rPr lang="sv-SE" sz="1600" dirty="0">
                          <a:latin typeface="Arial" panose="020B0604020202020204" pitchFamily="34" charset="0"/>
                          <a:cs typeface="Arial" panose="020B0604020202020204" pitchFamily="34" charset="0"/>
                        </a:rPr>
                        <a:t>Medelsen 4n</a:t>
                      </a:r>
                    </a:p>
                  </a:txBody>
                  <a:tcPr/>
                </a:tc>
                <a:extLst>
                  <a:ext uri="{0D108BD9-81ED-4DB2-BD59-A6C34878D82A}">
                    <a16:rowId xmlns:a16="http://schemas.microsoft.com/office/drawing/2014/main" val="1055039673"/>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Gunne</a:t>
                      </a:r>
                    </a:p>
                  </a:txBody>
                  <a:tcPr/>
                </a:tc>
                <a:tc>
                  <a:txBody>
                    <a:bodyPr/>
                    <a:lstStyle/>
                    <a:p>
                      <a:r>
                        <a:rPr lang="sv-SE" sz="1600" dirty="0">
                          <a:latin typeface="Arial" panose="020B0604020202020204" pitchFamily="34" charset="0"/>
                          <a:cs typeface="Arial" panose="020B0604020202020204" pitchFamily="34" charset="0"/>
                        </a:rPr>
                        <a:t>Tidig 2n</a:t>
                      </a:r>
                    </a:p>
                  </a:txBody>
                  <a:tcPr/>
                </a:tc>
                <a:extLst>
                  <a:ext uri="{0D108BD9-81ED-4DB2-BD59-A6C34878D82A}">
                    <a16:rowId xmlns:a16="http://schemas.microsoft.com/office/drawing/2014/main" val="2211335398"/>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latin typeface="Arial" panose="020B0604020202020204" pitchFamily="34" charset="0"/>
                          <a:cs typeface="Arial" panose="020B0604020202020204" pitchFamily="34" charset="0"/>
                        </a:rPr>
                        <a:t>Barista</a:t>
                      </a:r>
                    </a:p>
                  </a:txBody>
                  <a:tcPr/>
                </a:tc>
                <a:tc>
                  <a:txBody>
                    <a:bodyPr/>
                    <a:lstStyle/>
                    <a:p>
                      <a:r>
                        <a:rPr lang="sv-SE" sz="1600" dirty="0">
                          <a:latin typeface="Arial" panose="020B0604020202020204" pitchFamily="34" charset="0"/>
                          <a:cs typeface="Arial" panose="020B0604020202020204" pitchFamily="34" charset="0"/>
                        </a:rPr>
                        <a:t>Tidig 4n</a:t>
                      </a:r>
                    </a:p>
                  </a:txBody>
                  <a:tcPr/>
                </a:tc>
                <a:extLst>
                  <a:ext uri="{0D108BD9-81ED-4DB2-BD59-A6C34878D82A}">
                    <a16:rowId xmlns:a16="http://schemas.microsoft.com/office/drawing/2014/main" val="2846348392"/>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Herbie</a:t>
                      </a:r>
                    </a:p>
                  </a:txBody>
                  <a:tcPr/>
                </a:tc>
                <a:tc>
                  <a:txBody>
                    <a:bodyPr/>
                    <a:lstStyle/>
                    <a:p>
                      <a:r>
                        <a:rPr lang="sv-SE" sz="1600" dirty="0">
                          <a:latin typeface="Arial" panose="020B0604020202020204" pitchFamily="34" charset="0"/>
                          <a:cs typeface="Arial" panose="020B0604020202020204" pitchFamily="34" charset="0"/>
                        </a:rPr>
                        <a:t>Sen 2n</a:t>
                      </a:r>
                    </a:p>
                  </a:txBody>
                  <a:tcPr/>
                </a:tc>
                <a:extLst>
                  <a:ext uri="{0D108BD9-81ED-4DB2-BD59-A6C34878D82A}">
                    <a16:rowId xmlns:a16="http://schemas.microsoft.com/office/drawing/2014/main" val="1798327271"/>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Tivoli</a:t>
                      </a:r>
                    </a:p>
                  </a:txBody>
                  <a:tcPr/>
                </a:tc>
                <a:tc>
                  <a:txBody>
                    <a:bodyPr/>
                    <a:lstStyle/>
                    <a:p>
                      <a:r>
                        <a:rPr lang="sv-SE" sz="1600" dirty="0">
                          <a:latin typeface="Arial" panose="020B0604020202020204" pitchFamily="34" charset="0"/>
                          <a:cs typeface="Arial" panose="020B0604020202020204" pitchFamily="34" charset="0"/>
                        </a:rPr>
                        <a:t>Sen 4n</a:t>
                      </a:r>
                    </a:p>
                  </a:txBody>
                  <a:tcPr/>
                </a:tc>
                <a:extLst>
                  <a:ext uri="{0D108BD9-81ED-4DB2-BD59-A6C34878D82A}">
                    <a16:rowId xmlns:a16="http://schemas.microsoft.com/office/drawing/2014/main" val="4210470928"/>
                  </a:ext>
                </a:extLst>
              </a:tr>
              <a:tr h="246737">
                <a:tc>
                  <a:txBody>
                    <a:bodyPr/>
                    <a:lstStyle/>
                    <a:p>
                      <a:r>
                        <a:rPr lang="sv-SE" sz="1600" i="1" dirty="0">
                          <a:latin typeface="Arial" panose="020B0604020202020204" pitchFamily="34" charset="0"/>
                          <a:cs typeface="Arial" panose="020B0604020202020204" pitchFamily="34" charset="0"/>
                        </a:rPr>
                        <a:t>Rödklöver</a:t>
                      </a:r>
                    </a:p>
                  </a:txBody>
                  <a:tcPr/>
                </a:tc>
                <a:tc>
                  <a:txBody>
                    <a:bodyPr/>
                    <a:lstStyle/>
                    <a:p>
                      <a:r>
                        <a:rPr lang="sv-SE" sz="1600" dirty="0">
                          <a:latin typeface="Arial" panose="020B0604020202020204" pitchFamily="34" charset="0"/>
                          <a:cs typeface="Arial" panose="020B0604020202020204" pitchFamily="34" charset="0"/>
                        </a:rPr>
                        <a:t>Titus</a:t>
                      </a:r>
                    </a:p>
                  </a:txBody>
                  <a:tcPr/>
                </a:tc>
                <a:tc>
                  <a:txBody>
                    <a:bodyPr/>
                    <a:lstStyle/>
                    <a:p>
                      <a:r>
                        <a:rPr lang="sv-SE" sz="1600" dirty="0">
                          <a:latin typeface="Arial" panose="020B0604020202020204" pitchFamily="34" charset="0"/>
                          <a:cs typeface="Arial" panose="020B0604020202020204" pitchFamily="34" charset="0"/>
                        </a:rPr>
                        <a:t>Tidig</a:t>
                      </a:r>
                    </a:p>
                  </a:txBody>
                  <a:tcPr/>
                </a:tc>
                <a:extLst>
                  <a:ext uri="{0D108BD9-81ED-4DB2-BD59-A6C34878D82A}">
                    <a16:rowId xmlns:a16="http://schemas.microsoft.com/office/drawing/2014/main" val="3742531492"/>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Sara</a:t>
                      </a:r>
                    </a:p>
                  </a:txBody>
                  <a:tcPr/>
                </a:tc>
                <a:tc>
                  <a:txBody>
                    <a:bodyPr/>
                    <a:lstStyle/>
                    <a:p>
                      <a:endParaRPr lang="sv-S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60968535"/>
                  </a:ext>
                </a:extLst>
              </a:tr>
              <a:tr h="246737">
                <a:tc>
                  <a:txBody>
                    <a:bodyPr/>
                    <a:lstStyle/>
                    <a:p>
                      <a:endParaRPr lang="sv-SE" sz="1600" i="1" dirty="0">
                        <a:latin typeface="Arial" panose="020B0604020202020204" pitchFamily="34" charset="0"/>
                        <a:cs typeface="Arial" panose="020B0604020202020204" pitchFamily="34" charset="0"/>
                      </a:endParaRPr>
                    </a:p>
                  </a:txBody>
                  <a:tcPr/>
                </a:tc>
                <a:tc>
                  <a:txBody>
                    <a:bodyPr/>
                    <a:lstStyle/>
                    <a:p>
                      <a:r>
                        <a:rPr lang="sv-SE" sz="1600" dirty="0">
                          <a:latin typeface="Arial" panose="020B0604020202020204" pitchFamily="34" charset="0"/>
                          <a:cs typeface="Arial" panose="020B0604020202020204" pitchFamily="34" charset="0"/>
                        </a:rPr>
                        <a:t>Vivi</a:t>
                      </a:r>
                    </a:p>
                  </a:txBody>
                  <a:tcPr/>
                </a:tc>
                <a:tc>
                  <a:txBody>
                    <a:bodyPr/>
                    <a:lstStyle/>
                    <a:p>
                      <a:r>
                        <a:rPr lang="sv-SE" sz="1600" dirty="0">
                          <a:latin typeface="Arial" panose="020B0604020202020204" pitchFamily="34" charset="0"/>
                          <a:cs typeface="Arial" panose="020B0604020202020204" pitchFamily="34" charset="0"/>
                        </a:rPr>
                        <a:t>Sen</a:t>
                      </a:r>
                    </a:p>
                  </a:txBody>
                  <a:tcPr/>
                </a:tc>
                <a:extLst>
                  <a:ext uri="{0D108BD9-81ED-4DB2-BD59-A6C34878D82A}">
                    <a16:rowId xmlns:a16="http://schemas.microsoft.com/office/drawing/2014/main" val="3971773821"/>
                  </a:ext>
                </a:extLst>
              </a:tr>
              <a:tr h="246737">
                <a:tc>
                  <a:txBody>
                    <a:bodyPr/>
                    <a:lstStyle/>
                    <a:p>
                      <a:r>
                        <a:rPr lang="sv-SE" sz="1600" i="1" dirty="0">
                          <a:latin typeface="Arial" panose="020B0604020202020204" pitchFamily="34" charset="0"/>
                          <a:cs typeface="Arial" panose="020B0604020202020204" pitchFamily="34" charset="0"/>
                        </a:rPr>
                        <a:t>Vitklöver</a:t>
                      </a:r>
                    </a:p>
                  </a:txBody>
                  <a:tcPr/>
                </a:tc>
                <a:tc>
                  <a:txBody>
                    <a:bodyPr/>
                    <a:lstStyle/>
                    <a:p>
                      <a:r>
                        <a:rPr lang="sv-SE" sz="1600" dirty="0">
                          <a:latin typeface="Arial" panose="020B0604020202020204" pitchFamily="34" charset="0"/>
                          <a:cs typeface="Arial" panose="020B0604020202020204" pitchFamily="34" charset="0"/>
                        </a:rPr>
                        <a:t>Ramona</a:t>
                      </a:r>
                    </a:p>
                  </a:txBody>
                  <a:tcPr/>
                </a:tc>
                <a:tc>
                  <a:txBody>
                    <a:bodyPr/>
                    <a:lstStyle/>
                    <a:p>
                      <a:endParaRPr lang="sv-S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2576865"/>
                  </a:ext>
                </a:extLst>
              </a:tr>
            </a:tbl>
          </a:graphicData>
        </a:graphic>
      </p:graphicFrame>
      <p:pic>
        <p:nvPicPr>
          <p:cNvPr id="29700" name="Picture 4" descr="Två vallblandningar gav 10 dagars skillnad i tidighet. En tidig vallblandning till vänster och en sen vallblandning till höge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738" y="1000331"/>
            <a:ext cx="4292533" cy="321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txBox="1">
            <a:spLocks/>
          </p:cNvSpPr>
          <p:nvPr/>
        </p:nvSpPr>
        <p:spPr bwMode="auto">
          <a:xfrm>
            <a:off x="673768" y="4220099"/>
            <a:ext cx="6037583" cy="2485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Tx/>
            </a:pPr>
            <a:r>
              <a:rPr lang="sv-SE" altLang="sv-SE" sz="1600" dirty="0"/>
              <a:t>R/L6-4562 Försök för breddat skördefönster </a:t>
            </a:r>
            <a:br>
              <a:rPr lang="sv-SE" altLang="sv-SE" sz="1600" dirty="0"/>
            </a:br>
            <a:r>
              <a:rPr lang="sv-SE" altLang="sv-SE" sz="1600" dirty="0"/>
              <a:t>visade 10 dagars skillnad mellan när blandningarna nådde 11 MJ/kg </a:t>
            </a:r>
            <a:r>
              <a:rPr lang="sv-SE" altLang="sv-SE" sz="1600" dirty="0" err="1"/>
              <a:t>ts</a:t>
            </a:r>
            <a:r>
              <a:rPr lang="sv-SE" altLang="sv-SE" sz="1600" dirty="0"/>
              <a:t>. </a:t>
            </a:r>
          </a:p>
          <a:p>
            <a:pPr>
              <a:spcBef>
                <a:spcPct val="0"/>
              </a:spcBef>
              <a:buClrTx/>
            </a:pPr>
            <a:r>
              <a:rPr lang="sv-SE" altLang="sv-SE" sz="1600" dirty="0"/>
              <a:t>Bilden visar försökets blandningar. </a:t>
            </a:r>
          </a:p>
          <a:p>
            <a:pPr>
              <a:spcBef>
                <a:spcPct val="0"/>
              </a:spcBef>
              <a:buClrTx/>
            </a:pPr>
            <a:r>
              <a:rPr lang="sv-SE" altLang="sv-SE" sz="1600" dirty="0"/>
              <a:t>I tabellen visas vilka arter och sorter som ingick.</a:t>
            </a:r>
          </a:p>
          <a:p>
            <a:pPr>
              <a:spcBef>
                <a:spcPct val="0"/>
              </a:spcBef>
              <a:buClrTx/>
            </a:pPr>
            <a:r>
              <a:rPr lang="sv-SE" altLang="sv-SE" sz="1600" dirty="0"/>
              <a:t>Tidig innehåller vitklöver, ängssvingel samt tidiga sorter av timotej, engelskt rajgräs och rödklöver. </a:t>
            </a:r>
          </a:p>
          <a:p>
            <a:pPr>
              <a:spcBef>
                <a:spcPct val="0"/>
              </a:spcBef>
              <a:buClrTx/>
            </a:pPr>
            <a:r>
              <a:rPr lang="sv-SE" altLang="sv-SE" sz="1600" dirty="0"/>
              <a:t>Sen innehåller vitklöver samt sena sorter av timotej, engelskt rajgräs och rödklöver och ingen ängssvingel.</a:t>
            </a:r>
          </a:p>
          <a:p>
            <a:pPr>
              <a:spcBef>
                <a:spcPct val="0"/>
              </a:spcBef>
              <a:buClrTx/>
            </a:pPr>
            <a:r>
              <a:rPr lang="sv-SE" sz="1600" dirty="0"/>
              <a:t>Foto: Linda af Geijersstam</a:t>
            </a:r>
            <a:endParaRPr lang="sv-SE" altLang="sv-SE" sz="1600" dirty="0"/>
          </a:p>
          <a:p>
            <a:pPr>
              <a:spcBef>
                <a:spcPct val="0"/>
              </a:spcBef>
              <a:buClrTx/>
            </a:pPr>
            <a:endParaRPr lang="sv-SE" altLang="sv-SE" sz="1600" dirty="0"/>
          </a:p>
          <a:p>
            <a:pPr>
              <a:spcBef>
                <a:spcPct val="0"/>
              </a:spcBef>
              <a:buClrTx/>
            </a:pPr>
            <a:endParaRPr lang="sv-SE" altLang="sv-SE" sz="1600" dirty="0">
              <a:solidFill>
                <a:schemeClr val="tx1"/>
              </a:solidFill>
            </a:endParaRPr>
          </a:p>
        </p:txBody>
      </p:sp>
    </p:spTree>
    <p:extLst>
      <p:ext uri="{BB962C8B-B14F-4D97-AF65-F5344CB8AC3E}">
        <p14:creationId xmlns:p14="http://schemas.microsoft.com/office/powerpoint/2010/main" val="3344247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9804396-B6DC-4001-8752-A3B5CBD80B2B}"/>
              </a:ext>
            </a:extLst>
          </p:cNvPr>
          <p:cNvSpPr>
            <a:spLocks noGrp="1"/>
          </p:cNvSpPr>
          <p:nvPr>
            <p:ph type="title"/>
          </p:nvPr>
        </p:nvSpPr>
        <p:spPr>
          <a:xfrm>
            <a:off x="1176338" y="541784"/>
            <a:ext cx="8112941" cy="803938"/>
          </a:xfrm>
        </p:spPr>
        <p:txBody>
          <a:bodyPr/>
          <a:lstStyle/>
          <a:p>
            <a:r>
              <a:rPr lang="sv-SE" altLang="sv-SE" dirty="0"/>
              <a:t>Fiberinnehåll i olika arter</a:t>
            </a:r>
            <a:endParaRPr lang="sv-SE" dirty="0"/>
          </a:p>
        </p:txBody>
      </p:sp>
      <p:pic>
        <p:nvPicPr>
          <p:cNvPr id="30722" name="Picture 2" descr="Fibervärden i skörd 1 och återväxt för olika arter. Fiberinnehållet varierar med art och skördetidpunkt. Önskat fibervärde är ca 450 till 550 g NDF per kg ts och det har de flesta gräsarterna. Blajväxterna har i allmänhet lägre fibervärden. "/>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a:xfrm>
            <a:off x="1176338" y="1457866"/>
            <a:ext cx="7519088" cy="29646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Platshållare för innehåll 2"/>
          <p:cNvSpPr>
            <a:spLocks noGrp="1"/>
          </p:cNvSpPr>
          <p:nvPr>
            <p:ph sz="quarter" idx="14"/>
          </p:nvPr>
        </p:nvSpPr>
        <p:spPr>
          <a:xfrm>
            <a:off x="1176338" y="4623577"/>
            <a:ext cx="9591940" cy="1759970"/>
          </a:xfrm>
        </p:spPr>
        <p:txBody>
          <a:bodyPr/>
          <a:lstStyle/>
          <a:p>
            <a:pPr marL="0" indent="0">
              <a:buNone/>
            </a:pPr>
            <a:r>
              <a:rPr lang="sv-SE" altLang="sv-SE" sz="2000" dirty="0"/>
              <a:t>Gräs har högre fiberandel än baljväxter. Gräs som återväxer med stråskjutning har högre fiberandel i återväxten än de som </a:t>
            </a:r>
            <a:r>
              <a:rPr lang="sv-SE" altLang="sv-SE" sz="2000" dirty="0" err="1"/>
              <a:t>stråskjuter</a:t>
            </a:r>
            <a:r>
              <a:rPr lang="sv-SE" altLang="sv-SE" sz="2000" dirty="0"/>
              <a:t> i mindre grad. Det finns ett samband mellan högt fiberinnehåll och snabbt sjunkande energiinnehåll. Timotej och </a:t>
            </a:r>
            <a:r>
              <a:rPr lang="sv-SE" altLang="sv-SE" sz="2000" dirty="0" err="1"/>
              <a:t>rajsvingel</a:t>
            </a:r>
            <a:r>
              <a:rPr lang="sv-SE" altLang="sv-SE" sz="2000" dirty="0"/>
              <a:t> återväxer i relativt hög grad med stråskjutning. Ängssvingel och hundäxing har nästan inga strån i återväxten. I engelskt rajgräs varierar det med sorten. </a:t>
            </a:r>
            <a:r>
              <a:rPr lang="sv-SE" sz="2000" dirty="0">
                <a:cs typeface="Times New Roman" pitchFamily="18" charset="0"/>
              </a:rPr>
              <a:t>Källa: SW Seed</a:t>
            </a:r>
          </a:p>
        </p:txBody>
      </p:sp>
    </p:spTree>
    <p:extLst>
      <p:ext uri="{BB962C8B-B14F-4D97-AF65-F5344CB8AC3E}">
        <p14:creationId xmlns:p14="http://schemas.microsoft.com/office/powerpoint/2010/main" val="2804016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987E5B7-2671-4D55-8764-BEF67552883D}"/>
              </a:ext>
            </a:extLst>
          </p:cNvPr>
          <p:cNvSpPr>
            <a:spLocks noGrp="1"/>
          </p:cNvSpPr>
          <p:nvPr>
            <p:ph type="title"/>
          </p:nvPr>
        </p:nvSpPr>
        <p:spPr>
          <a:xfrm>
            <a:off x="1176338" y="319178"/>
            <a:ext cx="8830304" cy="1199072"/>
          </a:xfrm>
        </p:spPr>
        <p:txBody>
          <a:bodyPr/>
          <a:lstStyle/>
          <a:p>
            <a:r>
              <a:rPr lang="sv-SE" dirty="0"/>
              <a:t>Försök: Avkastning och näringskvalitet i lusernsorter jämfört med rödklöver </a:t>
            </a:r>
          </a:p>
        </p:txBody>
      </p:sp>
      <p:sp>
        <p:nvSpPr>
          <p:cNvPr id="3" name="Platshållare för innehåll 2">
            <a:extLst>
              <a:ext uri="{FF2B5EF4-FFF2-40B4-BE49-F238E27FC236}">
                <a16:creationId xmlns:a16="http://schemas.microsoft.com/office/drawing/2014/main" id="{C4A18FA6-00E1-463F-AFD8-9BBAA6545024}"/>
              </a:ext>
            </a:extLst>
          </p:cNvPr>
          <p:cNvSpPr>
            <a:spLocks noGrp="1"/>
          </p:cNvSpPr>
          <p:nvPr>
            <p:ph sz="quarter" idx="13"/>
          </p:nvPr>
        </p:nvSpPr>
        <p:spPr>
          <a:xfrm>
            <a:off x="1176422" y="1777042"/>
            <a:ext cx="5595314" cy="4432689"/>
          </a:xfrm>
        </p:spPr>
        <p:txBody>
          <a:bodyPr/>
          <a:lstStyle/>
          <a:p>
            <a:r>
              <a:rPr lang="sv-SE" sz="2400" dirty="0"/>
              <a:t>Bakgrund </a:t>
            </a:r>
          </a:p>
          <a:p>
            <a:pPr lvl="1"/>
            <a:r>
              <a:rPr lang="sv-SE" dirty="0"/>
              <a:t>Lusern och rödklöver – hålla en jämn baljväxtandel i vallen över åren </a:t>
            </a:r>
          </a:p>
          <a:p>
            <a:pPr lvl="1"/>
            <a:r>
              <a:rPr lang="sv-SE" dirty="0"/>
              <a:t>Jämn proteinhalt – vallen är en klimatsmart proteinkälla till idisslare </a:t>
            </a:r>
          </a:p>
          <a:p>
            <a:pPr lvl="1"/>
            <a:r>
              <a:rPr lang="sv-SE" dirty="0"/>
              <a:t>Begränsad kunskap om avkastning och näringsvärde hos lusernsorter från olika länder</a:t>
            </a:r>
          </a:p>
          <a:p>
            <a:r>
              <a:rPr lang="sv-SE" sz="2400" dirty="0"/>
              <a:t>Syfte </a:t>
            </a:r>
          </a:p>
          <a:p>
            <a:pPr lvl="1"/>
            <a:r>
              <a:rPr lang="sv-SE" dirty="0"/>
              <a:t>Att jämföra avkastning och näringsvärde hos åtta lusernsorter och en rödklöversort under två </a:t>
            </a:r>
            <a:r>
              <a:rPr lang="sv-SE" dirty="0" err="1"/>
              <a:t>vallår</a:t>
            </a:r>
            <a:r>
              <a:rPr lang="sv-SE" dirty="0"/>
              <a:t> under icke-optimala odlingsförhållanden för lusern. </a:t>
            </a:r>
          </a:p>
          <a:p>
            <a:pPr lvl="1"/>
            <a:r>
              <a:rPr lang="sv-SE" dirty="0"/>
              <a:t>Att jämföra proteinkvaliteten hos fyra av dessa lusernsorter och rödklöversorten under ett </a:t>
            </a:r>
            <a:r>
              <a:rPr lang="sv-SE" dirty="0" err="1"/>
              <a:t>vallår</a:t>
            </a:r>
            <a:r>
              <a:rPr lang="sv-SE" dirty="0"/>
              <a:t> </a:t>
            </a:r>
          </a:p>
          <a:p>
            <a:pPr marL="0" indent="0">
              <a:buNone/>
            </a:pPr>
            <a:endParaRPr lang="sv-SE" sz="1800" dirty="0"/>
          </a:p>
        </p:txBody>
      </p:sp>
      <p:sp>
        <p:nvSpPr>
          <p:cNvPr id="2" name="Platshållare för innehåll 1">
            <a:extLst>
              <a:ext uri="{FF2B5EF4-FFF2-40B4-BE49-F238E27FC236}">
                <a16:creationId xmlns:a16="http://schemas.microsoft.com/office/drawing/2014/main" id="{D1B83BCD-45B0-5E42-1DCB-B120F10075A0}"/>
              </a:ext>
            </a:extLst>
          </p:cNvPr>
          <p:cNvSpPr>
            <a:spLocks noGrp="1"/>
          </p:cNvSpPr>
          <p:nvPr>
            <p:ph sz="quarter" idx="14"/>
          </p:nvPr>
        </p:nvSpPr>
        <p:spPr>
          <a:xfrm>
            <a:off x="6908192" y="1777041"/>
            <a:ext cx="4524320" cy="4432689"/>
          </a:xfrm>
        </p:spPr>
        <p:txBody>
          <a:bodyPr/>
          <a:lstStyle/>
          <a:p>
            <a:pPr marL="0" indent="0">
              <a:buNone/>
            </a:pPr>
            <a:r>
              <a:rPr lang="sv-SE" sz="2000" b="1" dirty="0"/>
              <a:t>Författare </a:t>
            </a:r>
          </a:p>
          <a:p>
            <a:pPr marL="0" indent="0">
              <a:buNone/>
            </a:pPr>
            <a:r>
              <a:rPr lang="sv-SE" sz="2000" dirty="0"/>
              <a:t>Elisabet </a:t>
            </a:r>
            <a:r>
              <a:rPr lang="sv-SE" sz="2000" dirty="0" err="1"/>
              <a:t>Nadeau</a:t>
            </a:r>
            <a:r>
              <a:rPr lang="sv-SE" sz="2000" dirty="0"/>
              <a:t>, Inst. för husdjurens miljö och hälsa, SLU Skara och Hushållningssällskapet Sjuhärad, </a:t>
            </a:r>
            <a:r>
              <a:rPr lang="sv-SE" sz="2000" dirty="0" err="1"/>
              <a:t>Dannylo</a:t>
            </a:r>
            <a:r>
              <a:rPr lang="sv-SE" sz="2000" dirty="0"/>
              <a:t> Sousa, Inst. för husdjurens miljö och hälsa, SLU Skara, Ola Hallin, Hushållningssällskapet Sjuhärad, Hanne Hansen, Inst. för veterinär och husdjursvetenskap, Köpenhamns universitet</a:t>
            </a:r>
          </a:p>
        </p:txBody>
      </p:sp>
    </p:spTree>
    <p:extLst>
      <p:ext uri="{BB962C8B-B14F-4D97-AF65-F5344CB8AC3E}">
        <p14:creationId xmlns:p14="http://schemas.microsoft.com/office/powerpoint/2010/main" val="1608797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EA7024-FDD5-42A0-A144-B177D49A42C5}"/>
              </a:ext>
            </a:extLst>
          </p:cNvPr>
          <p:cNvSpPr>
            <a:spLocks noGrp="1"/>
          </p:cNvSpPr>
          <p:nvPr>
            <p:ph type="title"/>
          </p:nvPr>
        </p:nvSpPr>
        <p:spPr>
          <a:xfrm>
            <a:off x="1176422" y="429639"/>
            <a:ext cx="8112941" cy="657289"/>
          </a:xfrm>
        </p:spPr>
        <p:txBody>
          <a:bodyPr/>
          <a:lstStyle/>
          <a:p>
            <a:r>
              <a:rPr lang="sv-SE" dirty="0"/>
              <a:t>Slutsatser</a:t>
            </a:r>
          </a:p>
        </p:txBody>
      </p:sp>
      <p:sp>
        <p:nvSpPr>
          <p:cNvPr id="3" name="Platshållare för innehåll 2">
            <a:extLst>
              <a:ext uri="{FF2B5EF4-FFF2-40B4-BE49-F238E27FC236}">
                <a16:creationId xmlns:a16="http://schemas.microsoft.com/office/drawing/2014/main" id="{4C128C59-0AE8-4589-AAB0-09C504375AA0}"/>
              </a:ext>
            </a:extLst>
          </p:cNvPr>
          <p:cNvSpPr>
            <a:spLocks noGrp="1"/>
          </p:cNvSpPr>
          <p:nvPr>
            <p:ph sz="quarter" idx="13"/>
          </p:nvPr>
        </p:nvSpPr>
        <p:spPr>
          <a:xfrm>
            <a:off x="1176422" y="1319842"/>
            <a:ext cx="4632404" cy="4889889"/>
          </a:xfrm>
        </p:spPr>
        <p:txBody>
          <a:bodyPr/>
          <a:lstStyle/>
          <a:p>
            <a:r>
              <a:rPr lang="sv-SE" sz="2000" dirty="0"/>
              <a:t>Det fanns vissa skillnader i avkastning och näringsvärde mellan lusernsorterna men skillnaderna var beroende av </a:t>
            </a:r>
            <a:r>
              <a:rPr lang="sv-SE" sz="2000" dirty="0" err="1"/>
              <a:t>årsmån</a:t>
            </a:r>
            <a:r>
              <a:rPr lang="sv-SE" sz="2000" dirty="0"/>
              <a:t>.  </a:t>
            </a:r>
          </a:p>
          <a:p>
            <a:r>
              <a:rPr lang="sv-SE" sz="2000" dirty="0" err="1"/>
              <a:t>Årsmån</a:t>
            </a:r>
            <a:r>
              <a:rPr lang="sv-SE" sz="2000" dirty="0"/>
              <a:t> verkar ha större inverkan än själva lusernsorten på avkastning och näringsvärde. </a:t>
            </a:r>
          </a:p>
          <a:p>
            <a:r>
              <a:rPr lang="sv-SE" sz="2000" dirty="0"/>
              <a:t>Rödklöver hade hög avkastning under första </a:t>
            </a:r>
            <a:r>
              <a:rPr lang="sv-SE" sz="2000" dirty="0" err="1"/>
              <a:t>vallåret</a:t>
            </a:r>
            <a:r>
              <a:rPr lang="sv-SE" sz="2000" dirty="0"/>
              <a:t> men visade sämre uthållighet än lusern under andra </a:t>
            </a:r>
            <a:r>
              <a:rPr lang="sv-SE" sz="2000" dirty="0" err="1"/>
              <a:t>vallåret</a:t>
            </a:r>
            <a:r>
              <a:rPr lang="sv-SE" sz="2000" dirty="0"/>
              <a:t>. </a:t>
            </a:r>
          </a:p>
          <a:p>
            <a:r>
              <a:rPr lang="sv-SE" sz="2000" dirty="0"/>
              <a:t>Lusern visade en mer uthållig avkastning än rödklöver fastän odlingsförhållandena inte var optimala för lusern. </a:t>
            </a:r>
          </a:p>
        </p:txBody>
      </p:sp>
      <p:sp>
        <p:nvSpPr>
          <p:cNvPr id="4" name="Platshållare för innehåll 3">
            <a:extLst>
              <a:ext uri="{FF2B5EF4-FFF2-40B4-BE49-F238E27FC236}">
                <a16:creationId xmlns:a16="http://schemas.microsoft.com/office/drawing/2014/main" id="{450F6530-59AC-431F-FFEC-8762E5A1833D}"/>
              </a:ext>
            </a:extLst>
          </p:cNvPr>
          <p:cNvSpPr>
            <a:spLocks noGrp="1"/>
          </p:cNvSpPr>
          <p:nvPr>
            <p:ph sz="quarter" idx="14"/>
          </p:nvPr>
        </p:nvSpPr>
        <p:spPr>
          <a:xfrm>
            <a:off x="6243958" y="1319842"/>
            <a:ext cx="4524320" cy="4889889"/>
          </a:xfrm>
        </p:spPr>
        <p:txBody>
          <a:bodyPr/>
          <a:lstStyle/>
          <a:p>
            <a:r>
              <a:rPr lang="sv-SE" dirty="0"/>
              <a:t>Rödklöverns högre smältbarhet samt dess innehåll av mer </a:t>
            </a:r>
            <a:r>
              <a:rPr lang="sv-SE" dirty="0" err="1"/>
              <a:t>vomstabilt</a:t>
            </a:r>
            <a:r>
              <a:rPr lang="sv-SE" dirty="0"/>
              <a:t> protein och mindre lösligt protein ger ett bättre proteinutnyttjande hos idisslarna i vallbaserade foderstater.</a:t>
            </a:r>
          </a:p>
          <a:p>
            <a:r>
              <a:rPr lang="sv-SE" dirty="0">
                <a:hlinkClick r:id="rId2"/>
              </a:rPr>
              <a:t>Läs mer på sidorna 122-125 i konferensrapporten för Vallkonferens SLU Uppsala 4-5 februari 2020</a:t>
            </a:r>
            <a:endParaRPr lang="sv-SE" dirty="0"/>
          </a:p>
          <a:p>
            <a:endParaRPr lang="sv-SE" dirty="0"/>
          </a:p>
        </p:txBody>
      </p:sp>
    </p:spTree>
    <p:extLst>
      <p:ext uri="{BB962C8B-B14F-4D97-AF65-F5344CB8AC3E}">
        <p14:creationId xmlns:p14="http://schemas.microsoft.com/office/powerpoint/2010/main" val="4261474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9CD0FC7-4FF4-4FB0-9CB4-7FA10350CE6B}"/>
              </a:ext>
            </a:extLst>
          </p:cNvPr>
          <p:cNvSpPr>
            <a:spLocks noGrp="1"/>
          </p:cNvSpPr>
          <p:nvPr>
            <p:ph type="title"/>
          </p:nvPr>
        </p:nvSpPr>
        <p:spPr>
          <a:xfrm>
            <a:off x="1161296" y="170848"/>
            <a:ext cx="8112941" cy="924708"/>
          </a:xfrm>
        </p:spPr>
        <p:txBody>
          <a:bodyPr/>
          <a:lstStyle/>
          <a:p>
            <a:r>
              <a:rPr lang="sv-SE" dirty="0"/>
              <a:t>Små frön kräver grund sådd!</a:t>
            </a:r>
          </a:p>
        </p:txBody>
      </p:sp>
      <p:pic>
        <p:nvPicPr>
          <p:cNvPr id="31748" name="Picture 2" descr="Diagram över sådjup som en funktion av tusenkornvikt. Diagram över tusenkornvikt i gram och sådjup i cm för olika vallarter. Småfröiga arter som ängsgröe, timotej, vitklöver, hundäxing och rödsvingel behöver sås grunt för att komma u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692" y="1300381"/>
            <a:ext cx="6958012"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sz="quarter" idx="13"/>
          </p:nvPr>
        </p:nvSpPr>
        <p:spPr>
          <a:xfrm>
            <a:off x="897147" y="1481771"/>
            <a:ext cx="3175545" cy="4030507"/>
          </a:xfrm>
        </p:spPr>
        <p:txBody>
          <a:bodyPr/>
          <a:lstStyle/>
          <a:p>
            <a:pPr marL="0" indent="0">
              <a:buNone/>
            </a:pPr>
            <a:r>
              <a:rPr lang="sv-SE" sz="2000" dirty="0" err="1"/>
              <a:t>Sådjupet</a:t>
            </a:r>
            <a:r>
              <a:rPr lang="sv-SE" sz="2000" dirty="0"/>
              <a:t> är viktigt. Små frön behöver sås grunt för att komma upp. </a:t>
            </a:r>
            <a:br>
              <a:rPr lang="sv-SE" sz="2000" dirty="0"/>
            </a:br>
            <a:endParaRPr lang="sv-SE" sz="2000" dirty="0"/>
          </a:p>
          <a:p>
            <a:pPr marL="0" indent="0">
              <a:buNone/>
            </a:pPr>
            <a:r>
              <a:rPr lang="sv-SE" sz="2000" dirty="0"/>
              <a:t>Diagram: Svalöf Weibull</a:t>
            </a:r>
          </a:p>
        </p:txBody>
      </p:sp>
    </p:spTree>
    <p:extLst>
      <p:ext uri="{BB962C8B-B14F-4D97-AF65-F5344CB8AC3E}">
        <p14:creationId xmlns:p14="http://schemas.microsoft.com/office/powerpoint/2010/main" val="3602263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6422" y="118421"/>
            <a:ext cx="8112941" cy="1219263"/>
          </a:xfrm>
        </p:spPr>
        <p:txBody>
          <a:bodyPr/>
          <a:lstStyle/>
          <a:p>
            <a:r>
              <a:rPr lang="sv-SE" dirty="0"/>
              <a:t>Insåningsmetod och torka spelar roll för </a:t>
            </a:r>
            <a:r>
              <a:rPr lang="sv-SE" dirty="0" err="1"/>
              <a:t>vallskörden</a:t>
            </a:r>
            <a:endParaRPr lang="sv-SE" dirty="0"/>
          </a:p>
        </p:txBody>
      </p:sp>
      <p:pic>
        <p:nvPicPr>
          <p:cNvPr id="4" name="Bildobjekt 3" descr="Skörd vall 1 efter olika såmetoder och torka eller inte torka. I två diagram visas metoderna radsått var för sig, vall bredsådd, korn radsått och radsått blandat. Det är vältat före och efter sådd eller bara efter sådd. I försommartorra område har vältning före och efter sådd givit högst skörd i vall 1. Radsått var för sig har givit högst skörd i både torka och inte torka. "/>
          <p:cNvPicPr>
            <a:picLocks noChangeAspect="1"/>
          </p:cNvPicPr>
          <p:nvPr/>
        </p:nvPicPr>
        <p:blipFill>
          <a:blip r:embed="rId3"/>
          <a:stretch>
            <a:fillRect/>
          </a:stretch>
        </p:blipFill>
        <p:spPr>
          <a:xfrm>
            <a:off x="553769" y="1337684"/>
            <a:ext cx="7523116" cy="5273497"/>
          </a:xfrm>
          <a:prstGeom prst="rect">
            <a:avLst/>
          </a:prstGeom>
        </p:spPr>
      </p:pic>
      <p:sp>
        <p:nvSpPr>
          <p:cNvPr id="3" name="Platshållare för innehåll 2"/>
          <p:cNvSpPr>
            <a:spLocks noGrp="1"/>
          </p:cNvSpPr>
          <p:nvPr>
            <p:ph sz="quarter" idx="13"/>
          </p:nvPr>
        </p:nvSpPr>
        <p:spPr>
          <a:xfrm>
            <a:off x="8143336" y="1400875"/>
            <a:ext cx="3424687" cy="3894456"/>
          </a:xfrm>
        </p:spPr>
        <p:txBody>
          <a:bodyPr/>
          <a:lstStyle/>
          <a:p>
            <a:pPr marL="0" indent="0">
              <a:buNone/>
            </a:pPr>
            <a:r>
              <a:rPr lang="sv-SE" altLang="sv-SE" sz="2000" dirty="0"/>
              <a:t>Vallfröet måste ha förutsättningar att inte myllas för djupt. Bäst är någon form av vältning före sådd av vallfrö. </a:t>
            </a:r>
          </a:p>
          <a:p>
            <a:pPr marL="0" indent="0">
              <a:buNone/>
            </a:pPr>
            <a:r>
              <a:rPr lang="sv-SE" sz="2000" dirty="0"/>
              <a:t>Källa: </a:t>
            </a:r>
            <a:r>
              <a:rPr lang="sv-SE" sz="2000" dirty="0" err="1"/>
              <a:t>Frankow</a:t>
            </a:r>
            <a:r>
              <a:rPr lang="sv-SE" sz="2000" dirty="0"/>
              <a:t>-Lindberg &amp; </a:t>
            </a:r>
            <a:r>
              <a:rPr lang="sv-SE" sz="2000" dirty="0" err="1"/>
              <a:t>Kohrner</a:t>
            </a:r>
            <a:r>
              <a:rPr lang="sv-SE" sz="2000" dirty="0"/>
              <a:t> 1982</a:t>
            </a:r>
          </a:p>
        </p:txBody>
      </p:sp>
    </p:spTree>
    <p:extLst>
      <p:ext uri="{BB962C8B-B14F-4D97-AF65-F5344CB8AC3E}">
        <p14:creationId xmlns:p14="http://schemas.microsoft.com/office/powerpoint/2010/main" val="2278054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3FA8A69D-DAE9-4E39-8023-805051840E5F}"/>
              </a:ext>
            </a:extLst>
          </p:cNvPr>
          <p:cNvSpPr>
            <a:spLocks noGrp="1"/>
          </p:cNvSpPr>
          <p:nvPr>
            <p:ph type="title"/>
          </p:nvPr>
        </p:nvSpPr>
        <p:spPr>
          <a:xfrm>
            <a:off x="1176422" y="176401"/>
            <a:ext cx="8112941" cy="1219263"/>
          </a:xfrm>
        </p:spPr>
        <p:txBody>
          <a:bodyPr/>
          <a:lstStyle/>
          <a:p>
            <a:r>
              <a:rPr lang="sv-SE" dirty="0"/>
              <a:t>Insåningsgrödan spelar roll för </a:t>
            </a:r>
            <a:r>
              <a:rPr lang="sv-SE" dirty="0" err="1"/>
              <a:t>vallskörden</a:t>
            </a:r>
            <a:endParaRPr lang="sv-SE" dirty="0"/>
          </a:p>
        </p:txBody>
      </p:sp>
      <p:pic>
        <p:nvPicPr>
          <p:cNvPr id="4" name="Bildobjekt 3" descr="Skörd vall 1 efter olika insåningsgrödor. Renbeståndssådd ger bra vallavkastning med större risk för ogräs. Grönfoder ger ofta bra vall pga att det skördas tidigt. Metoden kan också ge en extra vallskörd anläggningsåret. Vid insådd i westerwoldiskt rajgräs ger hög utsädesmängd sämre resultat."/>
          <p:cNvPicPr>
            <a:picLocks noChangeAspect="1"/>
          </p:cNvPicPr>
          <p:nvPr/>
        </p:nvPicPr>
        <p:blipFill>
          <a:blip r:embed="rId3"/>
          <a:stretch>
            <a:fillRect/>
          </a:stretch>
        </p:blipFill>
        <p:spPr>
          <a:xfrm>
            <a:off x="5078303" y="1231761"/>
            <a:ext cx="6955545" cy="5250031"/>
          </a:xfrm>
          <a:prstGeom prst="rect">
            <a:avLst/>
          </a:prstGeom>
        </p:spPr>
      </p:pic>
      <p:sp>
        <p:nvSpPr>
          <p:cNvPr id="3" name="Platshållare för innehåll 2"/>
          <p:cNvSpPr>
            <a:spLocks noGrp="1"/>
          </p:cNvSpPr>
          <p:nvPr>
            <p:ph sz="quarter" idx="13"/>
          </p:nvPr>
        </p:nvSpPr>
        <p:spPr>
          <a:xfrm>
            <a:off x="1176422" y="2315275"/>
            <a:ext cx="3901881" cy="3894456"/>
          </a:xfrm>
        </p:spPr>
        <p:txBody>
          <a:bodyPr/>
          <a:lstStyle/>
          <a:p>
            <a:pPr marL="0" indent="0">
              <a:buNone/>
              <a:defRPr/>
            </a:pPr>
            <a:r>
              <a:rPr lang="sv-SE" altLang="sv-SE" sz="2000" dirty="0" err="1"/>
              <a:t>Renbeståndssådd</a:t>
            </a:r>
            <a:r>
              <a:rPr lang="sv-SE" altLang="sv-SE" sz="2000" dirty="0"/>
              <a:t> ger bra </a:t>
            </a:r>
            <a:r>
              <a:rPr lang="sv-SE" altLang="sv-SE" sz="2000" dirty="0" err="1"/>
              <a:t>vallavkastning</a:t>
            </a:r>
            <a:r>
              <a:rPr lang="sv-SE" altLang="sv-SE" sz="2000" dirty="0"/>
              <a:t> med större risk för ogräs. Grönfoder ger ofta bra vall tack vare tidig skörd. </a:t>
            </a:r>
          </a:p>
          <a:p>
            <a:pPr marL="0" indent="0">
              <a:buNone/>
              <a:defRPr/>
            </a:pPr>
            <a:r>
              <a:rPr lang="sv-SE" sz="2000" dirty="0">
                <a:cs typeface="Times New Roman" pitchFamily="18" charset="0"/>
              </a:rPr>
              <a:t>Källa: SLU, figur: Linda af Geijersstam, Hushållningssällskapet Kalmar</a:t>
            </a:r>
          </a:p>
        </p:txBody>
      </p:sp>
    </p:spTree>
    <p:extLst>
      <p:ext uri="{BB962C8B-B14F-4D97-AF65-F5344CB8AC3E}">
        <p14:creationId xmlns:p14="http://schemas.microsoft.com/office/powerpoint/2010/main" val="1630068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70025DB-AF36-4B87-BF19-307A7855AA75}"/>
              </a:ext>
            </a:extLst>
          </p:cNvPr>
          <p:cNvSpPr>
            <a:spLocks noGrp="1"/>
          </p:cNvSpPr>
          <p:nvPr>
            <p:ph type="title"/>
          </p:nvPr>
        </p:nvSpPr>
        <p:spPr>
          <a:xfrm>
            <a:off x="1176422" y="245601"/>
            <a:ext cx="8987313" cy="1219263"/>
          </a:xfrm>
        </p:spPr>
        <p:txBody>
          <a:bodyPr/>
          <a:lstStyle/>
          <a:p>
            <a:r>
              <a:rPr lang="sv-SE" altLang="sv-SE" dirty="0"/>
              <a:t>Tidpunkt för insådd av </a:t>
            </a:r>
            <a:r>
              <a:rPr lang="sv-SE" altLang="sv-SE" dirty="0" err="1"/>
              <a:t>vallbaljväxter</a:t>
            </a:r>
            <a:r>
              <a:rPr lang="sv-SE" altLang="sv-SE" dirty="0"/>
              <a:t> på hösten</a:t>
            </a:r>
            <a:endParaRPr lang="sv-SE" dirty="0"/>
          </a:p>
        </p:txBody>
      </p:sp>
      <p:sp>
        <p:nvSpPr>
          <p:cNvPr id="9" name="Rectangle 4">
            <a:extLst>
              <a:ext uri="{FF2B5EF4-FFF2-40B4-BE49-F238E27FC236}">
                <a16:creationId xmlns:a16="http://schemas.microsoft.com/office/drawing/2014/main" id="{EE0AB7E0-90FF-4067-821A-4763638A1974}"/>
              </a:ext>
            </a:extLst>
          </p:cNvPr>
          <p:cNvSpPr txBox="1">
            <a:spLocks noChangeArrowheads="1"/>
          </p:cNvSpPr>
          <p:nvPr/>
        </p:nvSpPr>
        <p:spPr bwMode="auto">
          <a:xfrm>
            <a:off x="1518607" y="1535501"/>
            <a:ext cx="8645128" cy="446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sz="1800"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sz="1800"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90000"/>
              </a:lnSpc>
              <a:defRPr/>
            </a:pPr>
            <a:r>
              <a:rPr lang="sv-SE" altLang="sv-SE" sz="2000" dirty="0">
                <a:latin typeface="Helvetica"/>
              </a:rPr>
              <a:t>I försöket ”</a:t>
            </a:r>
            <a:r>
              <a:rPr lang="sv-SE" altLang="sv-SE" sz="2000" b="1" dirty="0">
                <a:latin typeface="Helvetica"/>
              </a:rPr>
              <a:t>Tidpunkt och art för insådd av </a:t>
            </a:r>
            <a:r>
              <a:rPr lang="sv-SE" altLang="sv-SE" sz="2000" b="1" dirty="0" err="1">
                <a:latin typeface="Helvetica"/>
              </a:rPr>
              <a:t>vallbaljväxter</a:t>
            </a:r>
            <a:r>
              <a:rPr lang="sv-SE" altLang="sv-SE" sz="2000" b="1" dirty="0">
                <a:latin typeface="Helvetica"/>
              </a:rPr>
              <a:t> på hösten</a:t>
            </a:r>
            <a:r>
              <a:rPr lang="sv-SE" altLang="sv-SE" sz="2000" dirty="0">
                <a:latin typeface="Helvetica"/>
              </a:rPr>
              <a:t>” provas insådd på hösten av rödklöver, vitklöver och blålusern, vid 3 olika tidpunkter på hösten och på 3 platser i landet under 3 år.</a:t>
            </a:r>
          </a:p>
          <a:p>
            <a:pPr defTabSz="685800">
              <a:lnSpc>
                <a:spcPct val="90000"/>
              </a:lnSpc>
              <a:defRPr/>
            </a:pPr>
            <a:r>
              <a:rPr lang="sv-SE" altLang="sv-SE" sz="2000" dirty="0">
                <a:latin typeface="Helvetica"/>
              </a:rPr>
              <a:t>För lyckad etablering behöver </a:t>
            </a:r>
            <a:r>
              <a:rPr lang="sv-SE" altLang="sv-SE" sz="2000" dirty="0" err="1">
                <a:latin typeface="Helvetica"/>
              </a:rPr>
              <a:t>vallbaljväxterna</a:t>
            </a:r>
            <a:r>
              <a:rPr lang="sv-SE" altLang="sv-SE" sz="2000" dirty="0">
                <a:latin typeface="Helvetica"/>
              </a:rPr>
              <a:t> sås senast mitten september i Skåne, början av september i Västergötland och mitten av augusti i Örebro.</a:t>
            </a:r>
          </a:p>
          <a:p>
            <a:pPr defTabSz="685800">
              <a:lnSpc>
                <a:spcPct val="90000"/>
              </a:lnSpc>
              <a:defRPr/>
            </a:pPr>
            <a:r>
              <a:rPr lang="sv-SE" altLang="sv-SE" sz="2000" dirty="0">
                <a:latin typeface="Helvetica"/>
              </a:rPr>
              <a:t>Insådd vid senare tidpunkt har givit mindre plantor vid inventeringen men har klarat övervintringen. Förstaskörden var i stort obefintlig medan andraskörden likvärdig jämfört med tidigare </a:t>
            </a:r>
            <a:r>
              <a:rPr lang="sv-SE" altLang="sv-SE" sz="2000" dirty="0" err="1">
                <a:latin typeface="Helvetica"/>
              </a:rPr>
              <a:t>såtidpunkter</a:t>
            </a:r>
            <a:r>
              <a:rPr lang="sv-SE" altLang="sv-SE" sz="2000" dirty="0">
                <a:latin typeface="Helvetica"/>
              </a:rPr>
              <a:t>.</a:t>
            </a:r>
          </a:p>
          <a:p>
            <a:pPr defTabSz="685800">
              <a:lnSpc>
                <a:spcPct val="90000"/>
              </a:lnSpc>
              <a:defRPr/>
            </a:pPr>
            <a:r>
              <a:rPr lang="sv-SE" altLang="sv-SE" sz="2000" dirty="0">
                <a:latin typeface="Helvetica"/>
              </a:rPr>
              <a:t>Plantorna behöver växa till minst en treväppling på hösten för att klara övervintringen bra och inte frysa upp på våren. Är det en gynnsam vinter klarar plantor som fått minst spadblad vintern men första skörden uteblir.</a:t>
            </a:r>
          </a:p>
          <a:p>
            <a:pPr defTabSz="685800">
              <a:lnSpc>
                <a:spcPct val="90000"/>
              </a:lnSpc>
              <a:defRPr/>
            </a:pPr>
            <a:r>
              <a:rPr lang="sv-SE" altLang="sv-SE" sz="2000" dirty="0">
                <a:latin typeface="Helvetica"/>
              </a:rPr>
              <a:t>Försöket slutredovisades hösten/vintern 2022</a:t>
            </a:r>
          </a:p>
          <a:p>
            <a:pPr defTabSz="685800">
              <a:lnSpc>
                <a:spcPct val="90000"/>
              </a:lnSpc>
              <a:defRPr/>
            </a:pPr>
            <a:r>
              <a:rPr lang="sv-SE" altLang="sv-SE" sz="2000" dirty="0"/>
              <a:t>Källa: Försöksrapport Sverigeförsöken 2021 och Svenska </a:t>
            </a:r>
            <a:r>
              <a:rPr lang="sv-SE" altLang="sv-SE" sz="2000" dirty="0" err="1"/>
              <a:t>Vallbrev</a:t>
            </a:r>
            <a:r>
              <a:rPr lang="sv-SE" altLang="sv-SE" sz="2000" dirty="0"/>
              <a:t> nr 5 september 2022</a:t>
            </a:r>
          </a:p>
          <a:p>
            <a:pPr defTabSz="685800">
              <a:lnSpc>
                <a:spcPct val="90000"/>
              </a:lnSpc>
              <a:defRPr/>
            </a:pPr>
            <a:endParaRPr lang="sv-SE" altLang="sv-SE" sz="2000" dirty="0">
              <a:latin typeface="Helvetica"/>
            </a:endParaRPr>
          </a:p>
          <a:p>
            <a:pPr defTabSz="685800">
              <a:lnSpc>
                <a:spcPct val="90000"/>
              </a:lnSpc>
              <a:defRPr/>
            </a:pPr>
            <a:endParaRPr lang="sv-SE" altLang="sv-SE" sz="2000" dirty="0">
              <a:latin typeface="Helvetica"/>
            </a:endParaRPr>
          </a:p>
        </p:txBody>
      </p:sp>
    </p:spTree>
    <p:extLst>
      <p:ext uri="{BB962C8B-B14F-4D97-AF65-F5344CB8AC3E}">
        <p14:creationId xmlns:p14="http://schemas.microsoft.com/office/powerpoint/2010/main" val="304273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Grovfoderkvalitet</a:t>
            </a:r>
          </a:p>
        </p:txBody>
      </p:sp>
    </p:spTree>
    <p:extLst>
      <p:ext uri="{BB962C8B-B14F-4D97-AF65-F5344CB8AC3E}">
        <p14:creationId xmlns:p14="http://schemas.microsoft.com/office/powerpoint/2010/main" val="1406834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A7AAD97-854A-410D-98DC-007E93C6C16E}"/>
              </a:ext>
            </a:extLst>
          </p:cNvPr>
          <p:cNvSpPr>
            <a:spLocks noGrp="1"/>
          </p:cNvSpPr>
          <p:nvPr>
            <p:ph type="title"/>
          </p:nvPr>
        </p:nvSpPr>
        <p:spPr>
          <a:xfrm>
            <a:off x="953214" y="119088"/>
            <a:ext cx="9294967" cy="1219263"/>
          </a:xfrm>
        </p:spPr>
        <p:txBody>
          <a:bodyPr/>
          <a:lstStyle/>
          <a:p>
            <a:r>
              <a:rPr lang="sv-SE" dirty="0"/>
              <a:t>Ogräs kan vara giftiga och ge </a:t>
            </a:r>
            <a:r>
              <a:rPr lang="sv-SE" dirty="0" err="1"/>
              <a:t>smakfel</a:t>
            </a:r>
            <a:r>
              <a:rPr lang="sv-SE" dirty="0"/>
              <a:t> i mjölk</a:t>
            </a:r>
          </a:p>
        </p:txBody>
      </p:sp>
      <p:pic>
        <p:nvPicPr>
          <p:cNvPr id="34818" name="Picture 2" descr="Bild på baldersbrå, maskros, smörblomma, rölleka, penningört och änggsyra är på olika sätt giftiga. De kan ge smakfel i mjöl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826" y="1173192"/>
            <a:ext cx="6104927" cy="543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tshållare för innehåll 2">
            <a:extLst>
              <a:ext uri="{FF2B5EF4-FFF2-40B4-BE49-F238E27FC236}">
                <a16:creationId xmlns:a16="http://schemas.microsoft.com/office/drawing/2014/main" id="{D8DDF24A-570D-47FA-9473-B133D7DD3859}"/>
              </a:ext>
            </a:extLst>
          </p:cNvPr>
          <p:cNvSpPr>
            <a:spLocks noGrp="1"/>
          </p:cNvSpPr>
          <p:nvPr>
            <p:ph sz="quarter" idx="13"/>
          </p:nvPr>
        </p:nvSpPr>
        <p:spPr>
          <a:xfrm>
            <a:off x="1176422" y="2315275"/>
            <a:ext cx="4448001" cy="3894456"/>
          </a:xfrm>
        </p:spPr>
        <p:txBody>
          <a:bodyPr/>
          <a:lstStyle/>
          <a:p>
            <a:pPr marL="0" indent="0">
              <a:buNone/>
              <a:defRPr/>
            </a:pPr>
            <a:r>
              <a:rPr lang="sv-SE" altLang="sv-SE" sz="2000" dirty="0"/>
              <a:t>Bilden visar flera ogräs som är giftiga för djur. </a:t>
            </a:r>
            <a:endParaRPr lang="sv-SE" altLang="sv-SE" sz="2000" dirty="0">
              <a:hlinkClick r:id="rId4"/>
            </a:endParaRPr>
          </a:p>
          <a:p>
            <a:pPr marL="0" indent="0">
              <a:buNone/>
              <a:defRPr/>
            </a:pPr>
            <a:r>
              <a:rPr lang="sv-SE" altLang="sv-SE" sz="2000" dirty="0">
                <a:hlinkClick r:id="rId4"/>
              </a:rPr>
              <a:t>Läs mer om giftiga växter på Statens veterinärmedicinska anstalts webbplats</a:t>
            </a:r>
            <a:r>
              <a:rPr lang="sv-SE" altLang="sv-SE" sz="2000" dirty="0"/>
              <a:t>. </a:t>
            </a:r>
            <a:endParaRPr lang="sv-SE" sz="2000" dirty="0">
              <a:cs typeface="Times New Roman" pitchFamily="18" charset="0"/>
            </a:endParaRPr>
          </a:p>
        </p:txBody>
      </p:sp>
    </p:spTree>
    <p:extLst>
      <p:ext uri="{BB962C8B-B14F-4D97-AF65-F5344CB8AC3E}">
        <p14:creationId xmlns:p14="http://schemas.microsoft.com/office/powerpoint/2010/main" val="420374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47BB3AB-A31B-4E45-84EF-587CB8E82295}"/>
              </a:ext>
            </a:extLst>
          </p:cNvPr>
          <p:cNvSpPr>
            <a:spLocks noGrp="1"/>
          </p:cNvSpPr>
          <p:nvPr>
            <p:ph type="title"/>
          </p:nvPr>
        </p:nvSpPr>
        <p:spPr>
          <a:xfrm>
            <a:off x="1176422" y="274364"/>
            <a:ext cx="8112941" cy="1219263"/>
          </a:xfrm>
        </p:spPr>
        <p:txBody>
          <a:bodyPr/>
          <a:lstStyle/>
          <a:p>
            <a:r>
              <a:rPr lang="sv-SE" dirty="0">
                <a:cs typeface="Times New Roman" pitchFamily="18" charset="0"/>
              </a:rPr>
              <a:t>Skördetidpunkten av majs påverkar stärkelsehalten</a:t>
            </a:r>
            <a:endParaRPr lang="sv-SE" dirty="0"/>
          </a:p>
        </p:txBody>
      </p:sp>
      <p:pic>
        <p:nvPicPr>
          <p:cNvPr id="3" name="Bildobjekt 2" descr="Diagram över hur skördetidpunkten av majs påverkar stärkelsehalten"/>
          <p:cNvPicPr>
            <a:picLocks noChangeAspect="1"/>
          </p:cNvPicPr>
          <p:nvPr/>
        </p:nvPicPr>
        <p:blipFill>
          <a:blip r:embed="rId3"/>
          <a:stretch>
            <a:fillRect/>
          </a:stretch>
        </p:blipFill>
        <p:spPr>
          <a:xfrm>
            <a:off x="2675731" y="1680759"/>
            <a:ext cx="6840538" cy="4473088"/>
          </a:xfrm>
          <a:prstGeom prst="rect">
            <a:avLst/>
          </a:prstGeom>
        </p:spPr>
      </p:pic>
      <p:sp>
        <p:nvSpPr>
          <p:cNvPr id="35842" name="Rectangle 4"/>
          <p:cNvSpPr>
            <a:spLocks noChangeArrowheads="1"/>
          </p:cNvSpPr>
          <p:nvPr/>
        </p:nvSpPr>
        <p:spPr bwMode="auto">
          <a:xfrm>
            <a:off x="2686844" y="6310288"/>
            <a:ext cx="6840538" cy="43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algn="ctr" eaLnBrk="1" hangingPunct="1">
              <a:buClrTx/>
              <a:buFontTx/>
              <a:buNone/>
            </a:pPr>
            <a:r>
              <a:rPr lang="sv-SE" altLang="sv-SE" sz="2000" dirty="0">
                <a:solidFill>
                  <a:schemeClr val="tx2"/>
                </a:solidFill>
                <a:latin typeface="+mj-lt"/>
              </a:rPr>
              <a:t>Källa: Sortförsök 2011-2015 södra Sverige</a:t>
            </a:r>
          </a:p>
        </p:txBody>
      </p:sp>
    </p:spTree>
    <p:extLst>
      <p:ext uri="{BB962C8B-B14F-4D97-AF65-F5344CB8AC3E}">
        <p14:creationId xmlns:p14="http://schemas.microsoft.com/office/powerpoint/2010/main" val="3788951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996AA4D-7068-4A37-9DB2-75EAABDFED42}"/>
              </a:ext>
            </a:extLst>
          </p:cNvPr>
          <p:cNvSpPr>
            <a:spLocks noGrp="1"/>
          </p:cNvSpPr>
          <p:nvPr>
            <p:ph type="title"/>
          </p:nvPr>
        </p:nvSpPr>
        <p:spPr>
          <a:xfrm>
            <a:off x="1176338" y="163903"/>
            <a:ext cx="5589169" cy="1812804"/>
          </a:xfrm>
        </p:spPr>
        <p:txBody>
          <a:bodyPr/>
          <a:lstStyle/>
          <a:p>
            <a:r>
              <a:rPr lang="sv-SE" altLang="sv-SE" dirty="0"/>
              <a:t>Lönsam ogräsbekämpning i ensilagemajs</a:t>
            </a:r>
            <a:endParaRPr lang="sv-SE" dirty="0"/>
          </a:p>
        </p:txBody>
      </p:sp>
      <p:pic>
        <p:nvPicPr>
          <p:cNvPr id="37890" name="Picture 2" descr="Radrensning i växande maj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507" y="0"/>
            <a:ext cx="5219701"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sz="quarter" idx="13"/>
          </p:nvPr>
        </p:nvSpPr>
        <p:spPr>
          <a:noFill/>
        </p:spPr>
        <p:txBody>
          <a:bodyPr/>
          <a:lstStyle/>
          <a:p>
            <a:pPr marL="0" indent="0">
              <a:buNone/>
            </a:pPr>
            <a:r>
              <a:rPr lang="sv-SE" altLang="sv-SE" sz="2200" dirty="0"/>
              <a:t>Radrensning kan ersätta </a:t>
            </a:r>
            <a:r>
              <a:rPr lang="sv-SE" altLang="sv-SE" sz="2200" b="1" dirty="0"/>
              <a:t>en</a:t>
            </a:r>
            <a:r>
              <a:rPr lang="sv-SE" altLang="sv-SE" sz="2200" dirty="0"/>
              <a:t> kemisk ogräsbekämpning. Försök visar att det fungerar bäst i andra bekämpningen och där det finns större ogräs kvar till exempel näva.</a:t>
            </a:r>
          </a:p>
          <a:p>
            <a:pPr marL="0" indent="0">
              <a:buNone/>
            </a:pPr>
            <a:r>
              <a:rPr lang="sv-SE" altLang="sv-SE" sz="2200" dirty="0"/>
              <a:t>Foto: Linda af Geijersstam</a:t>
            </a:r>
            <a:endParaRPr lang="sv-SE" sz="2200" dirty="0"/>
          </a:p>
        </p:txBody>
      </p:sp>
    </p:spTree>
    <p:extLst>
      <p:ext uri="{BB962C8B-B14F-4D97-AF65-F5344CB8AC3E}">
        <p14:creationId xmlns:p14="http://schemas.microsoft.com/office/powerpoint/2010/main" val="1396447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F9CC164-8019-DE11-97C9-5BCF9B9FC288}"/>
              </a:ext>
            </a:extLst>
          </p:cNvPr>
          <p:cNvSpPr>
            <a:spLocks noGrp="1"/>
          </p:cNvSpPr>
          <p:nvPr>
            <p:ph type="ctrTitle"/>
          </p:nvPr>
        </p:nvSpPr>
        <p:spPr/>
        <p:txBody>
          <a:bodyPr/>
          <a:lstStyle/>
          <a:p>
            <a:r>
              <a:rPr lang="sv-SE" dirty="0"/>
              <a:t>Slut på del 1</a:t>
            </a:r>
            <a:r>
              <a:rPr lang="sv-SE"/>
              <a:t>, </a:t>
            </a:r>
            <a:br>
              <a:rPr lang="sv-SE"/>
            </a:br>
            <a:r>
              <a:rPr lang="sv-SE"/>
              <a:t>gå </a:t>
            </a:r>
            <a:r>
              <a:rPr lang="sv-SE" dirty="0"/>
              <a:t>till del 2</a:t>
            </a:r>
          </a:p>
        </p:txBody>
      </p:sp>
    </p:spTree>
    <p:extLst>
      <p:ext uri="{BB962C8B-B14F-4D97-AF65-F5344CB8AC3E}">
        <p14:creationId xmlns:p14="http://schemas.microsoft.com/office/powerpoint/2010/main" val="402656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100C23-E446-4D2D-9EB9-5BF532785D6D}"/>
              </a:ext>
            </a:extLst>
          </p:cNvPr>
          <p:cNvSpPr>
            <a:spLocks noGrp="1"/>
          </p:cNvSpPr>
          <p:nvPr>
            <p:ph type="title"/>
          </p:nvPr>
        </p:nvSpPr>
        <p:spPr>
          <a:xfrm>
            <a:off x="1176338" y="757444"/>
            <a:ext cx="8112941" cy="769432"/>
          </a:xfrm>
        </p:spPr>
        <p:txBody>
          <a:bodyPr/>
          <a:lstStyle/>
          <a:p>
            <a:r>
              <a:rPr lang="sv-SE" dirty="0"/>
              <a:t>Grovfodret gör skillnaden</a:t>
            </a:r>
          </a:p>
        </p:txBody>
      </p:sp>
      <p:sp>
        <p:nvSpPr>
          <p:cNvPr id="3" name="Platshållare för innehåll 2">
            <a:extLst>
              <a:ext uri="{FF2B5EF4-FFF2-40B4-BE49-F238E27FC236}">
                <a16:creationId xmlns:a16="http://schemas.microsoft.com/office/drawing/2014/main" id="{63F438B6-052A-4D61-888D-3690C6FBA7C3}"/>
              </a:ext>
            </a:extLst>
          </p:cNvPr>
          <p:cNvSpPr>
            <a:spLocks noGrp="1"/>
          </p:cNvSpPr>
          <p:nvPr>
            <p:ph sz="quarter" idx="13"/>
          </p:nvPr>
        </p:nvSpPr>
        <p:spPr>
          <a:xfrm>
            <a:off x="1176337" y="1720051"/>
            <a:ext cx="5742047" cy="4749759"/>
          </a:xfrm>
        </p:spPr>
        <p:txBody>
          <a:bodyPr/>
          <a:lstStyle/>
          <a:p>
            <a:r>
              <a:rPr lang="sv-SE" sz="2000" dirty="0"/>
              <a:t>Ett grovfoder med högre smältbarhet och rätt råproteinvärde minskar in på kraftfodret och ger en lägre klimatpåverkan i foderstaten</a:t>
            </a:r>
          </a:p>
          <a:p>
            <a:r>
              <a:rPr lang="sv-SE" sz="2000" dirty="0"/>
              <a:t>Metanproduktionen ökar inte vid högre grovfoderintag när grovfodret är av hög kvalitet (Rebecca Danielsson, 2009) </a:t>
            </a:r>
            <a:br>
              <a:rPr lang="sv-SE" sz="2000" dirty="0"/>
            </a:br>
            <a:br>
              <a:rPr lang="sv-SE" sz="2000" dirty="0"/>
            </a:br>
            <a:r>
              <a:rPr lang="sv-SE" sz="2000" dirty="0"/>
              <a:t>Referens: Danielsson R. 2009. Metanproduktion hos mjölkkor utfodrade med hög andel grovfoder. Examensarbete 282. Institutionen för husdjurens utfodring och vård, Sveriges Lantbruksuniversitet, Uppsala. </a:t>
            </a:r>
            <a:br>
              <a:rPr lang="sv-SE" sz="2000" dirty="0"/>
            </a:br>
            <a:endParaRPr lang="sv-SE" sz="2000" dirty="0"/>
          </a:p>
          <a:p>
            <a:endParaRPr lang="sv-SE" sz="2000" dirty="0"/>
          </a:p>
        </p:txBody>
      </p:sp>
      <p:pic>
        <p:nvPicPr>
          <p:cNvPr id="6" name="Bildobjekt 3" descr="Två nyfikna nötkreatur tittar fram.">
            <a:extLst>
              <a:ext uri="{FF2B5EF4-FFF2-40B4-BE49-F238E27FC236}">
                <a16:creationId xmlns:a16="http://schemas.microsoft.com/office/drawing/2014/main" id="{96360467-9436-9308-AB3A-51EB881A5EA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l="20833" r="36111" b="8333"/>
          <a:stretch>
            <a:fillRect/>
          </a:stretch>
        </p:blipFill>
        <p:spPr bwMode="auto">
          <a:xfrm>
            <a:off x="7905583" y="757444"/>
            <a:ext cx="1781880" cy="505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59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633DF4C-D31F-4358-92A2-4840B451DB9E}"/>
              </a:ext>
            </a:extLst>
          </p:cNvPr>
          <p:cNvSpPr>
            <a:spLocks noGrp="1"/>
          </p:cNvSpPr>
          <p:nvPr>
            <p:ph type="title"/>
          </p:nvPr>
        </p:nvSpPr>
        <p:spPr>
          <a:xfrm>
            <a:off x="1176422" y="378355"/>
            <a:ext cx="8112941" cy="1219263"/>
          </a:xfrm>
        </p:spPr>
        <p:txBody>
          <a:bodyPr/>
          <a:lstStyle/>
          <a:p>
            <a:r>
              <a:rPr lang="sv-SE" altLang="sv-SE" dirty="0"/>
              <a:t>Önskemål för en foderstat till mjölkko</a:t>
            </a:r>
            <a:endParaRPr lang="sv-SE" dirty="0"/>
          </a:p>
        </p:txBody>
      </p:sp>
      <p:sp>
        <p:nvSpPr>
          <p:cNvPr id="11267" name="Rectangle 3"/>
          <p:cNvSpPr>
            <a:spLocks noGrp="1" noChangeArrowheads="1"/>
          </p:cNvSpPr>
          <p:nvPr>
            <p:ph sz="quarter" idx="13"/>
          </p:nvPr>
        </p:nvSpPr>
        <p:spPr>
          <a:xfrm>
            <a:off x="1176422" y="1813668"/>
            <a:ext cx="4632404" cy="4069547"/>
          </a:xfrm>
        </p:spPr>
        <p:txBody>
          <a:bodyPr/>
          <a:lstStyle/>
          <a:p>
            <a:pPr eaLnBrk="1" hangingPunct="1">
              <a:lnSpc>
                <a:spcPct val="90000"/>
              </a:lnSpc>
              <a:buFontTx/>
              <a:buNone/>
            </a:pPr>
            <a:r>
              <a:rPr lang="sv-SE" altLang="sv-SE" b="1" dirty="0"/>
              <a:t>Om bara </a:t>
            </a:r>
            <a:r>
              <a:rPr lang="sv-SE" altLang="sv-SE" b="1" dirty="0" err="1"/>
              <a:t>vallfoder</a:t>
            </a:r>
            <a:endParaRPr lang="sv-SE" altLang="sv-SE" b="1" dirty="0"/>
          </a:p>
          <a:p>
            <a:pPr eaLnBrk="1" hangingPunct="1">
              <a:lnSpc>
                <a:spcPct val="90000"/>
              </a:lnSpc>
            </a:pPr>
            <a:r>
              <a:rPr lang="sv-SE" altLang="sv-SE" dirty="0"/>
              <a:t>Minst 11 MJ/kg </a:t>
            </a:r>
            <a:r>
              <a:rPr lang="sv-SE" altLang="sv-SE" dirty="0" err="1"/>
              <a:t>ts</a:t>
            </a:r>
            <a:endParaRPr lang="sv-SE" altLang="sv-SE" dirty="0"/>
          </a:p>
          <a:p>
            <a:pPr eaLnBrk="1" hangingPunct="1">
              <a:lnSpc>
                <a:spcPct val="90000"/>
              </a:lnSpc>
            </a:pPr>
            <a:r>
              <a:rPr lang="sv-SE" altLang="sv-SE" dirty="0"/>
              <a:t>Minst 6,4 Nettoenergi MJ/kg </a:t>
            </a:r>
            <a:r>
              <a:rPr lang="sv-SE" altLang="sv-SE" dirty="0" err="1"/>
              <a:t>ts</a:t>
            </a:r>
            <a:endParaRPr lang="sv-SE" altLang="sv-SE" dirty="0"/>
          </a:p>
          <a:p>
            <a:pPr eaLnBrk="1" hangingPunct="1">
              <a:lnSpc>
                <a:spcPct val="90000"/>
              </a:lnSpc>
            </a:pPr>
            <a:r>
              <a:rPr lang="sv-SE" altLang="sv-SE" dirty="0"/>
              <a:t>150 g råprotein/kg </a:t>
            </a:r>
            <a:r>
              <a:rPr lang="sv-SE" altLang="sv-SE" dirty="0" err="1"/>
              <a:t>ts</a:t>
            </a:r>
            <a:endParaRPr lang="sv-SE" altLang="sv-SE" dirty="0"/>
          </a:p>
          <a:p>
            <a:pPr eaLnBrk="1" hangingPunct="1">
              <a:lnSpc>
                <a:spcPct val="90000"/>
              </a:lnSpc>
            </a:pPr>
            <a:r>
              <a:rPr lang="sv-SE" altLang="sv-SE" dirty="0"/>
              <a:t>500 g NDF/kg </a:t>
            </a:r>
            <a:r>
              <a:rPr lang="sv-SE" altLang="sv-SE" dirty="0" err="1"/>
              <a:t>ts</a:t>
            </a:r>
            <a:endParaRPr lang="sv-SE" altLang="sv-SE" dirty="0"/>
          </a:p>
          <a:p>
            <a:pPr eaLnBrk="1" hangingPunct="1">
              <a:lnSpc>
                <a:spcPct val="90000"/>
              </a:lnSpc>
            </a:pPr>
            <a:r>
              <a:rPr lang="sv-SE" altLang="sv-SE" dirty="0"/>
              <a:t>100-150 g </a:t>
            </a:r>
            <a:r>
              <a:rPr lang="sv-SE" altLang="sv-SE" dirty="0" err="1"/>
              <a:t>iNDF</a:t>
            </a:r>
            <a:r>
              <a:rPr lang="sv-SE" altLang="sv-SE" dirty="0"/>
              <a:t>/kg NDF</a:t>
            </a:r>
          </a:p>
          <a:p>
            <a:pPr eaLnBrk="1" hangingPunct="1">
              <a:lnSpc>
                <a:spcPct val="90000"/>
              </a:lnSpc>
            </a:pPr>
            <a:r>
              <a:rPr lang="sv-SE" altLang="sv-SE" dirty="0"/>
              <a:t>&lt; 27 g kalium/kg </a:t>
            </a:r>
            <a:r>
              <a:rPr lang="sv-SE" altLang="sv-SE" dirty="0" err="1"/>
              <a:t>ts</a:t>
            </a:r>
            <a:endParaRPr lang="sv-SE" altLang="sv-SE" dirty="0"/>
          </a:p>
          <a:p>
            <a:pPr eaLnBrk="1" hangingPunct="1">
              <a:lnSpc>
                <a:spcPct val="90000"/>
              </a:lnSpc>
            </a:pPr>
            <a:r>
              <a:rPr lang="sv-SE" altLang="sv-SE" dirty="0"/>
              <a:t>&gt;2 g magnesium/kg </a:t>
            </a:r>
            <a:r>
              <a:rPr lang="sv-SE" altLang="sv-SE" dirty="0" err="1"/>
              <a:t>ts</a:t>
            </a:r>
            <a:endParaRPr lang="sv-SE" altLang="sv-SE" dirty="0"/>
          </a:p>
          <a:p>
            <a:pPr eaLnBrk="1" hangingPunct="1">
              <a:lnSpc>
                <a:spcPct val="90000"/>
              </a:lnSpc>
            </a:pPr>
            <a:r>
              <a:rPr lang="sv-SE" altLang="sv-SE" dirty="0"/>
              <a:t>&gt;2 g fosfor/kg </a:t>
            </a:r>
            <a:r>
              <a:rPr lang="sv-SE" altLang="sv-SE" dirty="0" err="1"/>
              <a:t>ts</a:t>
            </a:r>
            <a:endParaRPr lang="sv-SE" altLang="sv-SE" dirty="0"/>
          </a:p>
        </p:txBody>
      </p:sp>
      <p:sp>
        <p:nvSpPr>
          <p:cNvPr id="11268" name="Rectangle 4"/>
          <p:cNvSpPr>
            <a:spLocks noGrp="1" noChangeArrowheads="1"/>
          </p:cNvSpPr>
          <p:nvPr>
            <p:ph sz="quarter" idx="14"/>
          </p:nvPr>
        </p:nvSpPr>
        <p:spPr>
          <a:xfrm>
            <a:off x="6200826" y="1813668"/>
            <a:ext cx="4524320" cy="4423229"/>
          </a:xfrm>
        </p:spPr>
        <p:txBody>
          <a:bodyPr/>
          <a:lstStyle/>
          <a:p>
            <a:pPr eaLnBrk="1" hangingPunct="1">
              <a:lnSpc>
                <a:spcPct val="90000"/>
              </a:lnSpc>
              <a:buFontTx/>
              <a:buNone/>
            </a:pPr>
            <a:r>
              <a:rPr lang="sv-SE" altLang="sv-SE" b="1" dirty="0"/>
              <a:t>Om majs eller HP-massa</a:t>
            </a:r>
          </a:p>
          <a:p>
            <a:pPr eaLnBrk="1" hangingPunct="1">
              <a:lnSpc>
                <a:spcPct val="90000"/>
              </a:lnSpc>
            </a:pPr>
            <a:r>
              <a:rPr lang="sv-SE" altLang="sv-SE" dirty="0"/>
              <a:t>10-11 MJ/kg </a:t>
            </a:r>
            <a:r>
              <a:rPr lang="sv-SE" altLang="sv-SE" dirty="0" err="1"/>
              <a:t>ts</a:t>
            </a:r>
            <a:endParaRPr lang="sv-SE" altLang="sv-SE" dirty="0"/>
          </a:p>
          <a:p>
            <a:pPr eaLnBrk="1" hangingPunct="1">
              <a:lnSpc>
                <a:spcPct val="90000"/>
              </a:lnSpc>
            </a:pPr>
            <a:r>
              <a:rPr lang="sv-SE" altLang="sv-SE" dirty="0"/>
              <a:t>Minst 6,4 Nettoenergi MJ/kg </a:t>
            </a:r>
            <a:r>
              <a:rPr lang="sv-SE" altLang="sv-SE" dirty="0" err="1"/>
              <a:t>ts</a:t>
            </a:r>
            <a:endParaRPr lang="sv-SE" altLang="sv-SE" dirty="0"/>
          </a:p>
          <a:p>
            <a:pPr eaLnBrk="1" hangingPunct="1">
              <a:lnSpc>
                <a:spcPct val="90000"/>
              </a:lnSpc>
            </a:pPr>
            <a:r>
              <a:rPr lang="sv-SE" altLang="sv-SE" dirty="0"/>
              <a:t>Minst 170 g råprotein/ kg </a:t>
            </a:r>
            <a:r>
              <a:rPr lang="sv-SE" altLang="sv-SE" dirty="0" err="1"/>
              <a:t>ts</a:t>
            </a:r>
            <a:endParaRPr lang="sv-SE" altLang="sv-SE" dirty="0"/>
          </a:p>
          <a:p>
            <a:pPr eaLnBrk="1" hangingPunct="1">
              <a:lnSpc>
                <a:spcPct val="90000"/>
              </a:lnSpc>
            </a:pPr>
            <a:r>
              <a:rPr lang="sv-SE" altLang="sv-SE" dirty="0"/>
              <a:t>Ca 500 g NDF/kg </a:t>
            </a:r>
            <a:r>
              <a:rPr lang="sv-SE" altLang="sv-SE" dirty="0" err="1"/>
              <a:t>ts</a:t>
            </a:r>
            <a:endParaRPr lang="sv-SE" altLang="sv-SE" dirty="0"/>
          </a:p>
          <a:p>
            <a:pPr eaLnBrk="1" hangingPunct="1">
              <a:lnSpc>
                <a:spcPct val="90000"/>
              </a:lnSpc>
            </a:pPr>
            <a:r>
              <a:rPr lang="sv-SE" altLang="sv-SE" dirty="0"/>
              <a:t>Ca 100 g </a:t>
            </a:r>
            <a:r>
              <a:rPr lang="sv-SE" altLang="sv-SE" dirty="0" err="1"/>
              <a:t>iNDF</a:t>
            </a:r>
            <a:r>
              <a:rPr lang="sv-SE" altLang="sv-SE" dirty="0"/>
              <a:t>/kg NDF om majs</a:t>
            </a:r>
          </a:p>
          <a:p>
            <a:pPr eaLnBrk="1" hangingPunct="1">
              <a:lnSpc>
                <a:spcPct val="90000"/>
              </a:lnSpc>
            </a:pPr>
            <a:r>
              <a:rPr lang="sv-SE" altLang="sv-SE" dirty="0"/>
              <a:t>Ca 150 g </a:t>
            </a:r>
            <a:r>
              <a:rPr lang="sv-SE" altLang="sv-SE" dirty="0" err="1"/>
              <a:t>iNDF</a:t>
            </a:r>
            <a:r>
              <a:rPr lang="sv-SE" altLang="sv-SE" dirty="0"/>
              <a:t>/kg NDF om HP-massa</a:t>
            </a:r>
          </a:p>
          <a:p>
            <a:pPr eaLnBrk="1" hangingPunct="1">
              <a:lnSpc>
                <a:spcPct val="90000"/>
              </a:lnSpc>
            </a:pPr>
            <a:r>
              <a:rPr lang="sv-SE" altLang="sv-SE" dirty="0"/>
              <a:t>Mineraler samma som till vänster</a:t>
            </a:r>
          </a:p>
        </p:txBody>
      </p:sp>
      <p:sp>
        <p:nvSpPr>
          <p:cNvPr id="11269" name="Rectangle 6"/>
          <p:cNvSpPr>
            <a:spLocks noChangeArrowheads="1"/>
          </p:cNvSpPr>
          <p:nvPr/>
        </p:nvSpPr>
        <p:spPr bwMode="auto">
          <a:xfrm>
            <a:off x="1280056" y="6425782"/>
            <a:ext cx="5352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r>
              <a:rPr lang="sv-SE" altLang="sv-SE" sz="1800" dirty="0">
                <a:solidFill>
                  <a:srgbClr val="105653"/>
                </a:solidFill>
              </a:rPr>
              <a:t>Källa: Carin Clason, Linda Dahlberg, Växa Sverige</a:t>
            </a:r>
          </a:p>
        </p:txBody>
      </p:sp>
    </p:spTree>
    <p:extLst>
      <p:ext uri="{BB962C8B-B14F-4D97-AF65-F5344CB8AC3E}">
        <p14:creationId xmlns:p14="http://schemas.microsoft.com/office/powerpoint/2010/main" val="242565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4BD9FCB-A771-45E3-8C55-78723738CC15}"/>
              </a:ext>
            </a:extLst>
          </p:cNvPr>
          <p:cNvSpPr>
            <a:spLocks noGrp="1"/>
          </p:cNvSpPr>
          <p:nvPr>
            <p:ph type="title"/>
          </p:nvPr>
        </p:nvSpPr>
        <p:spPr>
          <a:xfrm>
            <a:off x="1176338" y="205352"/>
            <a:ext cx="8112941" cy="1219263"/>
          </a:xfrm>
        </p:spPr>
        <p:txBody>
          <a:bodyPr/>
          <a:lstStyle/>
          <a:p>
            <a:r>
              <a:rPr lang="sv-SE" dirty="0"/>
              <a:t>Rätt kvalitet till rätt produktion</a:t>
            </a:r>
          </a:p>
        </p:txBody>
      </p:sp>
      <p:graphicFrame>
        <p:nvGraphicFramePr>
          <p:cNvPr id="5" name="Platshållare för innehåll 4"/>
          <p:cNvGraphicFramePr>
            <a:graphicFrameLocks noGrp="1"/>
          </p:cNvGraphicFramePr>
          <p:nvPr>
            <p:ph sz="quarter" idx="13"/>
            <p:extLst>
              <p:ext uri="{D42A27DB-BD31-4B8C-83A1-F6EECF244321}">
                <p14:modId xmlns:p14="http://schemas.microsoft.com/office/powerpoint/2010/main" val="3889850383"/>
              </p:ext>
            </p:extLst>
          </p:nvPr>
        </p:nvGraphicFramePr>
        <p:xfrm>
          <a:off x="1430131" y="1537515"/>
          <a:ext cx="7605353" cy="2926080"/>
        </p:xfrm>
        <a:graphic>
          <a:graphicData uri="http://schemas.openxmlformats.org/drawingml/2006/table">
            <a:tbl>
              <a:tblPr firstRow="1" bandRow="1">
                <a:tableStyleId>{5C22544A-7EE6-4342-B048-85BDC9FD1C3A}</a:tableStyleId>
              </a:tblPr>
              <a:tblGrid>
                <a:gridCol w="2041581">
                  <a:extLst>
                    <a:ext uri="{9D8B030D-6E8A-4147-A177-3AD203B41FA5}">
                      <a16:colId xmlns:a16="http://schemas.microsoft.com/office/drawing/2014/main" val="4061452418"/>
                    </a:ext>
                  </a:extLst>
                </a:gridCol>
                <a:gridCol w="1219182">
                  <a:extLst>
                    <a:ext uri="{9D8B030D-6E8A-4147-A177-3AD203B41FA5}">
                      <a16:colId xmlns:a16="http://schemas.microsoft.com/office/drawing/2014/main" val="1746578036"/>
                    </a:ext>
                  </a:extLst>
                </a:gridCol>
                <a:gridCol w="1618469">
                  <a:extLst>
                    <a:ext uri="{9D8B030D-6E8A-4147-A177-3AD203B41FA5}">
                      <a16:colId xmlns:a16="http://schemas.microsoft.com/office/drawing/2014/main" val="3541687566"/>
                    </a:ext>
                  </a:extLst>
                </a:gridCol>
                <a:gridCol w="1523420">
                  <a:extLst>
                    <a:ext uri="{9D8B030D-6E8A-4147-A177-3AD203B41FA5}">
                      <a16:colId xmlns:a16="http://schemas.microsoft.com/office/drawing/2014/main" val="1582594174"/>
                    </a:ext>
                  </a:extLst>
                </a:gridCol>
                <a:gridCol w="1202701">
                  <a:extLst>
                    <a:ext uri="{9D8B030D-6E8A-4147-A177-3AD203B41FA5}">
                      <a16:colId xmlns:a16="http://schemas.microsoft.com/office/drawing/2014/main" val="506641700"/>
                    </a:ext>
                  </a:extLst>
                </a:gridCol>
              </a:tblGrid>
              <a:tr h="370840">
                <a:tc>
                  <a:txBody>
                    <a:bodyPr/>
                    <a:lstStyle/>
                    <a:p>
                      <a:r>
                        <a:rPr lang="sv-SE" dirty="0"/>
                        <a:t>Djurslag</a:t>
                      </a:r>
                    </a:p>
                  </a:txBody>
                  <a:tcPr marL="110450" marR="110450"/>
                </a:tc>
                <a:tc>
                  <a:txBody>
                    <a:bodyPr/>
                    <a:lstStyle/>
                    <a:p>
                      <a:pPr algn="r"/>
                      <a:r>
                        <a:rPr lang="sv-SE" dirty="0" err="1"/>
                        <a:t>Ts</a:t>
                      </a:r>
                      <a:r>
                        <a:rPr lang="sv-SE" dirty="0"/>
                        <a:t>, %</a:t>
                      </a:r>
                    </a:p>
                  </a:txBody>
                  <a:tcPr marL="110450" marR="110450"/>
                </a:tc>
                <a:tc>
                  <a:txBody>
                    <a:bodyPr/>
                    <a:lstStyle/>
                    <a:p>
                      <a:pPr algn="r"/>
                      <a:r>
                        <a:rPr lang="sv-SE" dirty="0"/>
                        <a:t>MJ/kg </a:t>
                      </a:r>
                      <a:r>
                        <a:rPr lang="sv-SE" dirty="0" err="1"/>
                        <a:t>ts</a:t>
                      </a:r>
                      <a:endParaRPr lang="sv-SE" dirty="0"/>
                    </a:p>
                  </a:txBody>
                  <a:tcPr marL="110450" marR="110450"/>
                </a:tc>
                <a:tc>
                  <a:txBody>
                    <a:bodyPr/>
                    <a:lstStyle/>
                    <a:p>
                      <a:pPr algn="r"/>
                      <a:r>
                        <a:rPr lang="sv-SE" dirty="0"/>
                        <a:t>Protein, g/kg </a:t>
                      </a:r>
                      <a:r>
                        <a:rPr lang="sv-SE" dirty="0" err="1"/>
                        <a:t>ts</a:t>
                      </a:r>
                      <a:endParaRPr lang="sv-SE" dirty="0"/>
                    </a:p>
                  </a:txBody>
                  <a:tcPr marL="110450" marR="110450"/>
                </a:tc>
                <a:tc>
                  <a:txBody>
                    <a:bodyPr/>
                    <a:lstStyle/>
                    <a:p>
                      <a:pPr algn="r"/>
                      <a:r>
                        <a:rPr lang="sv-SE" dirty="0"/>
                        <a:t>NDF, g/kg</a:t>
                      </a:r>
                      <a:r>
                        <a:rPr lang="sv-SE" baseline="0" dirty="0"/>
                        <a:t> </a:t>
                      </a:r>
                      <a:r>
                        <a:rPr lang="sv-SE" baseline="0" dirty="0" err="1"/>
                        <a:t>ts</a:t>
                      </a:r>
                      <a:endParaRPr lang="sv-SE" dirty="0"/>
                    </a:p>
                  </a:txBody>
                  <a:tcPr marL="110450" marR="110450"/>
                </a:tc>
                <a:extLst>
                  <a:ext uri="{0D108BD9-81ED-4DB2-BD59-A6C34878D82A}">
                    <a16:rowId xmlns:a16="http://schemas.microsoft.com/office/drawing/2014/main" val="3253064151"/>
                  </a:ext>
                </a:extLst>
              </a:tr>
              <a:tr h="370840">
                <a:tc>
                  <a:txBody>
                    <a:bodyPr/>
                    <a:lstStyle/>
                    <a:p>
                      <a:r>
                        <a:rPr lang="sv-SE" sz="2000" dirty="0">
                          <a:solidFill>
                            <a:srgbClr val="105653"/>
                          </a:solidFill>
                        </a:rPr>
                        <a:t>Dikor,</a:t>
                      </a:r>
                      <a:r>
                        <a:rPr lang="sv-SE" sz="2000" baseline="0" dirty="0">
                          <a:solidFill>
                            <a:srgbClr val="105653"/>
                          </a:solidFill>
                        </a:rPr>
                        <a:t> sin</a:t>
                      </a:r>
                      <a:endParaRPr lang="sv-SE" sz="2000" dirty="0">
                        <a:solidFill>
                          <a:srgbClr val="105653"/>
                        </a:solidFill>
                      </a:endParaRPr>
                    </a:p>
                  </a:txBody>
                  <a:tcPr marL="110450" marR="110450"/>
                </a:tc>
                <a:tc>
                  <a:txBody>
                    <a:bodyPr/>
                    <a:lstStyle/>
                    <a:p>
                      <a:pPr algn="r"/>
                      <a:r>
                        <a:rPr lang="sv-SE" sz="2000" dirty="0">
                          <a:solidFill>
                            <a:srgbClr val="105653"/>
                          </a:solidFill>
                        </a:rPr>
                        <a:t>30-50</a:t>
                      </a:r>
                    </a:p>
                  </a:txBody>
                  <a:tcPr marL="110450" marR="110450"/>
                </a:tc>
                <a:tc>
                  <a:txBody>
                    <a:bodyPr/>
                    <a:lstStyle/>
                    <a:p>
                      <a:pPr algn="r"/>
                      <a:r>
                        <a:rPr lang="sv-SE" sz="2000" dirty="0">
                          <a:solidFill>
                            <a:srgbClr val="105653"/>
                          </a:solidFill>
                        </a:rPr>
                        <a:t>8,5-9,5</a:t>
                      </a:r>
                    </a:p>
                  </a:txBody>
                  <a:tcPr marL="110450" marR="110450"/>
                </a:tc>
                <a:tc>
                  <a:txBody>
                    <a:bodyPr/>
                    <a:lstStyle/>
                    <a:p>
                      <a:pPr algn="r"/>
                      <a:r>
                        <a:rPr lang="sv-SE" sz="2000" dirty="0">
                          <a:solidFill>
                            <a:srgbClr val="105653"/>
                          </a:solidFill>
                        </a:rPr>
                        <a:t>100-120</a:t>
                      </a:r>
                    </a:p>
                  </a:txBody>
                  <a:tcPr marL="110450" marR="110450"/>
                </a:tc>
                <a:tc>
                  <a:txBody>
                    <a:bodyPr/>
                    <a:lstStyle/>
                    <a:p>
                      <a:pPr algn="r"/>
                      <a:r>
                        <a:rPr lang="sv-SE" sz="2000" dirty="0">
                          <a:solidFill>
                            <a:srgbClr val="105653"/>
                          </a:solidFill>
                        </a:rPr>
                        <a:t>550-650</a:t>
                      </a:r>
                    </a:p>
                  </a:txBody>
                  <a:tcPr marL="110450" marR="110450"/>
                </a:tc>
                <a:extLst>
                  <a:ext uri="{0D108BD9-81ED-4DB2-BD59-A6C34878D82A}">
                    <a16:rowId xmlns:a16="http://schemas.microsoft.com/office/drawing/2014/main" val="4119926354"/>
                  </a:ext>
                </a:extLst>
              </a:tr>
              <a:tr h="370840">
                <a:tc>
                  <a:txBody>
                    <a:bodyPr/>
                    <a:lstStyle/>
                    <a:p>
                      <a:r>
                        <a:rPr lang="sv-SE" sz="2000" dirty="0">
                          <a:solidFill>
                            <a:srgbClr val="105653"/>
                          </a:solidFill>
                        </a:rPr>
                        <a:t>Dikor, laktation</a:t>
                      </a:r>
                    </a:p>
                  </a:txBody>
                  <a:tcPr marL="110450" marR="110450"/>
                </a:tc>
                <a:tc>
                  <a:txBody>
                    <a:bodyPr/>
                    <a:lstStyle/>
                    <a:p>
                      <a:pPr algn="r"/>
                      <a:r>
                        <a:rPr lang="sv-SE" sz="2000" dirty="0">
                          <a:solidFill>
                            <a:srgbClr val="105653"/>
                          </a:solidFill>
                        </a:rPr>
                        <a:t>30-50</a:t>
                      </a:r>
                    </a:p>
                  </a:txBody>
                  <a:tcPr marL="110450" marR="110450"/>
                </a:tc>
                <a:tc>
                  <a:txBody>
                    <a:bodyPr/>
                    <a:lstStyle/>
                    <a:p>
                      <a:pPr algn="r"/>
                      <a:r>
                        <a:rPr lang="sv-SE" sz="2000" dirty="0">
                          <a:solidFill>
                            <a:srgbClr val="105653"/>
                          </a:solidFill>
                        </a:rPr>
                        <a:t>10,0-10,5</a:t>
                      </a:r>
                    </a:p>
                  </a:txBody>
                  <a:tcPr marL="110450" marR="110450"/>
                </a:tc>
                <a:tc>
                  <a:txBody>
                    <a:bodyPr/>
                    <a:lstStyle/>
                    <a:p>
                      <a:pPr algn="r"/>
                      <a:r>
                        <a:rPr lang="sv-SE" sz="2000" dirty="0">
                          <a:solidFill>
                            <a:srgbClr val="105653"/>
                          </a:solidFill>
                        </a:rPr>
                        <a:t>130-160</a:t>
                      </a:r>
                    </a:p>
                  </a:txBody>
                  <a:tcPr marL="110450" marR="110450"/>
                </a:tc>
                <a:tc>
                  <a:txBody>
                    <a:bodyPr/>
                    <a:lstStyle/>
                    <a:p>
                      <a:pPr algn="r"/>
                      <a:r>
                        <a:rPr lang="sv-SE" sz="2000" dirty="0">
                          <a:solidFill>
                            <a:srgbClr val="105653"/>
                          </a:solidFill>
                        </a:rPr>
                        <a:t>500-550</a:t>
                      </a:r>
                    </a:p>
                  </a:txBody>
                  <a:tcPr marL="110450" marR="110450"/>
                </a:tc>
                <a:extLst>
                  <a:ext uri="{0D108BD9-81ED-4DB2-BD59-A6C34878D82A}">
                    <a16:rowId xmlns:a16="http://schemas.microsoft.com/office/drawing/2014/main" val="841998232"/>
                  </a:ext>
                </a:extLst>
              </a:tr>
              <a:tr h="370840">
                <a:tc>
                  <a:txBody>
                    <a:bodyPr/>
                    <a:lstStyle/>
                    <a:p>
                      <a:r>
                        <a:rPr lang="sv-SE" sz="2000" dirty="0">
                          <a:solidFill>
                            <a:srgbClr val="105653"/>
                          </a:solidFill>
                        </a:rPr>
                        <a:t>Kvigor</a:t>
                      </a:r>
                    </a:p>
                  </a:txBody>
                  <a:tcPr marL="110450" marR="11045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dirty="0">
                          <a:solidFill>
                            <a:srgbClr val="105653"/>
                          </a:solidFill>
                        </a:rPr>
                        <a:t>30-50</a:t>
                      </a:r>
                    </a:p>
                  </a:txBody>
                  <a:tcPr marL="110450" marR="11045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dirty="0">
                          <a:solidFill>
                            <a:srgbClr val="105653"/>
                          </a:solidFill>
                        </a:rPr>
                        <a:t>10,0-10,5</a:t>
                      </a:r>
                    </a:p>
                  </a:txBody>
                  <a:tcPr marL="110450" marR="110450"/>
                </a:tc>
                <a:tc>
                  <a:txBody>
                    <a:bodyPr/>
                    <a:lstStyle/>
                    <a:p>
                      <a:pPr algn="r"/>
                      <a:r>
                        <a:rPr lang="sv-SE" sz="2000" dirty="0">
                          <a:solidFill>
                            <a:srgbClr val="105653"/>
                          </a:solidFill>
                        </a:rPr>
                        <a:t>120-140</a:t>
                      </a:r>
                    </a:p>
                  </a:txBody>
                  <a:tcPr marL="110450" marR="110450"/>
                </a:tc>
                <a:tc>
                  <a:txBody>
                    <a:bodyPr/>
                    <a:lstStyle/>
                    <a:p>
                      <a:pPr algn="r"/>
                      <a:r>
                        <a:rPr lang="sv-SE" sz="2000" dirty="0">
                          <a:solidFill>
                            <a:srgbClr val="105653"/>
                          </a:solidFill>
                        </a:rPr>
                        <a:t>500-600</a:t>
                      </a:r>
                    </a:p>
                  </a:txBody>
                  <a:tcPr marL="110450" marR="110450"/>
                </a:tc>
                <a:extLst>
                  <a:ext uri="{0D108BD9-81ED-4DB2-BD59-A6C34878D82A}">
                    <a16:rowId xmlns:a16="http://schemas.microsoft.com/office/drawing/2014/main" val="4184544616"/>
                  </a:ext>
                </a:extLst>
              </a:tr>
              <a:tr h="370840">
                <a:tc>
                  <a:txBody>
                    <a:bodyPr/>
                    <a:lstStyle/>
                    <a:p>
                      <a:r>
                        <a:rPr lang="sv-SE" sz="2000" dirty="0">
                          <a:solidFill>
                            <a:srgbClr val="105653"/>
                          </a:solidFill>
                        </a:rPr>
                        <a:t>Stutar</a:t>
                      </a:r>
                    </a:p>
                  </a:txBody>
                  <a:tcPr marL="110450" marR="11045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dirty="0">
                          <a:solidFill>
                            <a:srgbClr val="105653"/>
                          </a:solidFill>
                        </a:rPr>
                        <a:t>30-50</a:t>
                      </a:r>
                    </a:p>
                  </a:txBody>
                  <a:tcPr marL="110450" marR="11045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dirty="0">
                          <a:solidFill>
                            <a:srgbClr val="105653"/>
                          </a:solidFill>
                        </a:rPr>
                        <a:t>10,0-10,5</a:t>
                      </a:r>
                    </a:p>
                  </a:txBody>
                  <a:tcPr marL="110450" marR="110450"/>
                </a:tc>
                <a:tc>
                  <a:txBody>
                    <a:bodyPr/>
                    <a:lstStyle/>
                    <a:p>
                      <a:pPr algn="r"/>
                      <a:r>
                        <a:rPr lang="sv-SE" sz="2000" dirty="0">
                          <a:solidFill>
                            <a:srgbClr val="105653"/>
                          </a:solidFill>
                        </a:rPr>
                        <a:t>120-140</a:t>
                      </a:r>
                    </a:p>
                  </a:txBody>
                  <a:tcPr marL="110450" marR="110450"/>
                </a:tc>
                <a:tc>
                  <a:txBody>
                    <a:bodyPr/>
                    <a:lstStyle/>
                    <a:p>
                      <a:pPr algn="r"/>
                      <a:r>
                        <a:rPr lang="sv-SE" sz="2000" dirty="0">
                          <a:solidFill>
                            <a:srgbClr val="105653"/>
                          </a:solidFill>
                        </a:rPr>
                        <a:t>500-600</a:t>
                      </a:r>
                    </a:p>
                  </a:txBody>
                  <a:tcPr marL="110450" marR="110450"/>
                </a:tc>
                <a:extLst>
                  <a:ext uri="{0D108BD9-81ED-4DB2-BD59-A6C34878D82A}">
                    <a16:rowId xmlns:a16="http://schemas.microsoft.com/office/drawing/2014/main" val="948586521"/>
                  </a:ext>
                </a:extLst>
              </a:tr>
              <a:tr h="370840">
                <a:tc>
                  <a:txBody>
                    <a:bodyPr/>
                    <a:lstStyle/>
                    <a:p>
                      <a:r>
                        <a:rPr lang="sv-SE" sz="2000" dirty="0">
                          <a:solidFill>
                            <a:srgbClr val="105653"/>
                          </a:solidFill>
                        </a:rPr>
                        <a:t>Mjölkkor/ ungtjur</a:t>
                      </a:r>
                    </a:p>
                  </a:txBody>
                  <a:tcPr marL="110450" marR="11045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2000" dirty="0">
                          <a:solidFill>
                            <a:srgbClr val="105653"/>
                          </a:solidFill>
                        </a:rPr>
                        <a:t>30-50</a:t>
                      </a:r>
                    </a:p>
                  </a:txBody>
                  <a:tcPr marL="110450" marR="110450"/>
                </a:tc>
                <a:tc>
                  <a:txBody>
                    <a:bodyPr/>
                    <a:lstStyle/>
                    <a:p>
                      <a:pPr algn="r"/>
                      <a:r>
                        <a:rPr lang="sv-SE" sz="2000" dirty="0">
                          <a:solidFill>
                            <a:srgbClr val="105653"/>
                          </a:solidFill>
                        </a:rPr>
                        <a:t>11,0-11,5</a:t>
                      </a:r>
                    </a:p>
                  </a:txBody>
                  <a:tcPr marL="110450" marR="110450"/>
                </a:tc>
                <a:tc>
                  <a:txBody>
                    <a:bodyPr/>
                    <a:lstStyle/>
                    <a:p>
                      <a:pPr algn="r"/>
                      <a:r>
                        <a:rPr lang="sv-SE" sz="2000" dirty="0">
                          <a:solidFill>
                            <a:srgbClr val="105653"/>
                          </a:solidFill>
                        </a:rPr>
                        <a:t>130-160</a:t>
                      </a:r>
                    </a:p>
                  </a:txBody>
                  <a:tcPr marL="110450" marR="110450"/>
                </a:tc>
                <a:tc>
                  <a:txBody>
                    <a:bodyPr/>
                    <a:lstStyle/>
                    <a:p>
                      <a:pPr algn="r"/>
                      <a:r>
                        <a:rPr lang="sv-SE" sz="2000" dirty="0">
                          <a:solidFill>
                            <a:srgbClr val="105653"/>
                          </a:solidFill>
                        </a:rPr>
                        <a:t>500-550</a:t>
                      </a:r>
                    </a:p>
                  </a:txBody>
                  <a:tcPr marL="110450" marR="110450"/>
                </a:tc>
                <a:extLst>
                  <a:ext uri="{0D108BD9-81ED-4DB2-BD59-A6C34878D82A}">
                    <a16:rowId xmlns:a16="http://schemas.microsoft.com/office/drawing/2014/main" val="1777715904"/>
                  </a:ext>
                </a:extLst>
              </a:tr>
            </a:tbl>
          </a:graphicData>
        </a:graphic>
      </p:graphicFrame>
      <p:grpSp>
        <p:nvGrpSpPr>
          <p:cNvPr id="2" name="Grupp 1">
            <a:extLst>
              <a:ext uri="{FF2B5EF4-FFF2-40B4-BE49-F238E27FC236}">
                <a16:creationId xmlns:a16="http://schemas.microsoft.com/office/drawing/2014/main" id="{6C13726B-A577-42FF-CC0B-00F05FDD94B9}"/>
              </a:ext>
            </a:extLst>
          </p:cNvPr>
          <p:cNvGrpSpPr/>
          <p:nvPr/>
        </p:nvGrpSpPr>
        <p:grpSpPr>
          <a:xfrm>
            <a:off x="1572254" y="4514863"/>
            <a:ext cx="9047492" cy="2137785"/>
            <a:chOff x="1572254" y="4514863"/>
            <a:chExt cx="9047492" cy="2137785"/>
          </a:xfrm>
        </p:grpSpPr>
        <p:pic>
          <p:nvPicPr>
            <p:cNvPr id="13314" name="Bildobjekt 6" descr="Dekorativ bild" title="Bild med två kor"/>
            <p:cNvPicPr>
              <a:picLocks noChangeAspect="1"/>
            </p:cNvPicPr>
            <p:nvPr/>
          </p:nvPicPr>
          <p:blipFill>
            <a:blip r:embed="rId3">
              <a:extLst>
                <a:ext uri="{28A0092B-C50C-407E-A947-70E740481C1C}">
                  <a14:useLocalDpi xmlns:a14="http://schemas.microsoft.com/office/drawing/2010/main" val="0"/>
                </a:ext>
              </a:extLst>
            </a:blip>
            <a:srcRect t="61549" b="10101"/>
            <a:stretch>
              <a:fillRect/>
            </a:stretch>
          </p:blipFill>
          <p:spPr bwMode="auto">
            <a:xfrm>
              <a:off x="1572254" y="4514863"/>
              <a:ext cx="9047492" cy="213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9166605" y="6260999"/>
              <a:ext cx="13652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1600" dirty="0">
                  <a:solidFill>
                    <a:schemeClr val="bg1"/>
                  </a:solidFill>
                  <a:latin typeface="+mj-lt"/>
                </a:rPr>
                <a:t>Källa: Taurus</a:t>
              </a:r>
            </a:p>
          </p:txBody>
        </p:sp>
      </p:grpSp>
    </p:spTree>
    <p:extLst>
      <p:ext uri="{BB962C8B-B14F-4D97-AF65-F5344CB8AC3E}">
        <p14:creationId xmlns:p14="http://schemas.microsoft.com/office/powerpoint/2010/main" val="81113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E7D7DC3-8E24-4BA1-BBAA-A5E8B5DB5DA5}"/>
              </a:ext>
            </a:extLst>
          </p:cNvPr>
          <p:cNvSpPr>
            <a:spLocks noGrp="1"/>
          </p:cNvSpPr>
          <p:nvPr>
            <p:ph type="title"/>
          </p:nvPr>
        </p:nvSpPr>
        <p:spPr>
          <a:xfrm>
            <a:off x="1176336" y="438867"/>
            <a:ext cx="8112941" cy="605531"/>
          </a:xfrm>
        </p:spPr>
        <p:txBody>
          <a:bodyPr/>
          <a:lstStyle/>
          <a:p>
            <a:r>
              <a:rPr lang="sv-SE" altLang="sv-SE" dirty="0"/>
              <a:t>Lämpligt </a:t>
            </a:r>
            <a:r>
              <a:rPr lang="sv-SE" altLang="sv-SE" dirty="0" err="1"/>
              <a:t>vallfoder</a:t>
            </a:r>
            <a:r>
              <a:rPr lang="sv-SE" altLang="sv-SE" dirty="0"/>
              <a:t> häst</a:t>
            </a:r>
            <a:endParaRPr lang="sv-SE" dirty="0"/>
          </a:p>
        </p:txBody>
      </p:sp>
      <p:graphicFrame>
        <p:nvGraphicFramePr>
          <p:cNvPr id="7" name="Platshållare för innehåll 4"/>
          <p:cNvGraphicFramePr>
            <a:graphicFrameLocks noGrp="1"/>
          </p:cNvGraphicFramePr>
          <p:nvPr>
            <p:ph sz="quarter" idx="13"/>
            <p:extLst>
              <p:ext uri="{D42A27DB-BD31-4B8C-83A1-F6EECF244321}">
                <p14:modId xmlns:p14="http://schemas.microsoft.com/office/powerpoint/2010/main" val="1460079704"/>
              </p:ext>
            </p:extLst>
          </p:nvPr>
        </p:nvGraphicFramePr>
        <p:xfrm>
          <a:off x="1176336" y="1266180"/>
          <a:ext cx="8850107" cy="2768600"/>
        </p:xfrm>
        <a:graphic>
          <a:graphicData uri="http://schemas.openxmlformats.org/drawingml/2006/table">
            <a:tbl>
              <a:tblPr firstRow="1" bandRow="1">
                <a:tableStyleId>{5C22544A-7EE6-4342-B048-85BDC9FD1C3A}</a:tableStyleId>
              </a:tblPr>
              <a:tblGrid>
                <a:gridCol w="2088020">
                  <a:extLst>
                    <a:ext uri="{9D8B030D-6E8A-4147-A177-3AD203B41FA5}">
                      <a16:colId xmlns:a16="http://schemas.microsoft.com/office/drawing/2014/main" val="4061452418"/>
                    </a:ext>
                  </a:extLst>
                </a:gridCol>
                <a:gridCol w="1928650">
                  <a:extLst>
                    <a:ext uri="{9D8B030D-6E8A-4147-A177-3AD203B41FA5}">
                      <a16:colId xmlns:a16="http://schemas.microsoft.com/office/drawing/2014/main" val="1746578036"/>
                    </a:ext>
                  </a:extLst>
                </a:gridCol>
                <a:gridCol w="1365618">
                  <a:extLst>
                    <a:ext uri="{9D8B030D-6E8A-4147-A177-3AD203B41FA5}">
                      <a16:colId xmlns:a16="http://schemas.microsoft.com/office/drawing/2014/main" val="3541687566"/>
                    </a:ext>
                  </a:extLst>
                </a:gridCol>
                <a:gridCol w="1371612">
                  <a:extLst>
                    <a:ext uri="{9D8B030D-6E8A-4147-A177-3AD203B41FA5}">
                      <a16:colId xmlns:a16="http://schemas.microsoft.com/office/drawing/2014/main" val="1582594174"/>
                    </a:ext>
                  </a:extLst>
                </a:gridCol>
                <a:gridCol w="2096207">
                  <a:extLst>
                    <a:ext uri="{9D8B030D-6E8A-4147-A177-3AD203B41FA5}">
                      <a16:colId xmlns:a16="http://schemas.microsoft.com/office/drawing/2014/main" val="506641700"/>
                    </a:ext>
                  </a:extLst>
                </a:gridCol>
              </a:tblGrid>
              <a:tr h="370840">
                <a:tc>
                  <a:txBody>
                    <a:bodyPr/>
                    <a:lstStyle/>
                    <a:p>
                      <a:r>
                        <a:rPr lang="sv-SE" dirty="0"/>
                        <a:t>Djurslag</a:t>
                      </a:r>
                    </a:p>
                  </a:txBody>
                  <a:tcPr marL="88025" marR="88025"/>
                </a:tc>
                <a:tc>
                  <a:txBody>
                    <a:bodyPr/>
                    <a:lstStyle/>
                    <a:p>
                      <a:pPr algn="r"/>
                      <a:r>
                        <a:rPr lang="sv-SE" dirty="0"/>
                        <a:t>Energi MJ/kg </a:t>
                      </a:r>
                      <a:r>
                        <a:rPr lang="sv-SE" dirty="0" err="1"/>
                        <a:t>ts</a:t>
                      </a:r>
                      <a:endParaRPr lang="sv-SE" dirty="0"/>
                    </a:p>
                  </a:txBody>
                  <a:tcPr marL="88025" marR="88025"/>
                </a:tc>
                <a:tc>
                  <a:txBody>
                    <a:bodyPr/>
                    <a:lstStyle/>
                    <a:p>
                      <a:pPr algn="r"/>
                      <a:r>
                        <a:rPr lang="sv-SE" dirty="0"/>
                        <a:t>Råprotein, g/kg </a:t>
                      </a:r>
                      <a:r>
                        <a:rPr lang="sv-SE" dirty="0" err="1"/>
                        <a:t>ts</a:t>
                      </a:r>
                      <a:endParaRPr lang="sv-SE" dirty="0"/>
                    </a:p>
                  </a:txBody>
                  <a:tcPr marL="88025" marR="88025"/>
                </a:tc>
                <a:tc>
                  <a:txBody>
                    <a:bodyPr/>
                    <a:lstStyle/>
                    <a:p>
                      <a:pPr algn="r"/>
                      <a:r>
                        <a:rPr lang="sv-SE" dirty="0"/>
                        <a:t>Smältbart råprotein, g/kg </a:t>
                      </a:r>
                      <a:r>
                        <a:rPr lang="sv-SE" dirty="0" err="1"/>
                        <a:t>ts</a:t>
                      </a:r>
                      <a:endParaRPr lang="sv-SE" dirty="0"/>
                    </a:p>
                  </a:txBody>
                  <a:tcPr marL="88025" marR="88025"/>
                </a:tc>
                <a:tc>
                  <a:txBody>
                    <a:bodyPr/>
                    <a:lstStyle/>
                    <a:p>
                      <a:pPr algn="r"/>
                      <a:r>
                        <a:rPr lang="sv-SE" dirty="0"/>
                        <a:t>Smältbart</a:t>
                      </a:r>
                      <a:r>
                        <a:rPr lang="sv-SE" baseline="0" dirty="0"/>
                        <a:t> råprotein/ energi</a:t>
                      </a:r>
                    </a:p>
                    <a:p>
                      <a:pPr algn="r"/>
                      <a:r>
                        <a:rPr lang="sv-SE" dirty="0"/>
                        <a:t>g </a:t>
                      </a:r>
                      <a:r>
                        <a:rPr lang="sv-SE" dirty="0" err="1"/>
                        <a:t>smb</a:t>
                      </a:r>
                      <a:r>
                        <a:rPr lang="sv-SE" dirty="0"/>
                        <a:t> </a:t>
                      </a:r>
                      <a:r>
                        <a:rPr lang="sv-SE" dirty="0" err="1"/>
                        <a:t>råprot</a:t>
                      </a:r>
                      <a:r>
                        <a:rPr lang="sv-SE" dirty="0"/>
                        <a:t>/MJ</a:t>
                      </a:r>
                    </a:p>
                  </a:txBody>
                  <a:tcPr marL="88025" marR="88025"/>
                </a:tc>
                <a:extLst>
                  <a:ext uri="{0D108BD9-81ED-4DB2-BD59-A6C34878D82A}">
                    <a16:rowId xmlns:a16="http://schemas.microsoft.com/office/drawing/2014/main" val="3253064151"/>
                  </a:ext>
                </a:extLst>
              </a:tr>
              <a:tr h="370840">
                <a:tc>
                  <a:txBody>
                    <a:bodyPr/>
                    <a:lstStyle/>
                    <a:p>
                      <a:r>
                        <a:rPr lang="sv-SE" dirty="0">
                          <a:solidFill>
                            <a:srgbClr val="105653"/>
                          </a:solidFill>
                        </a:rPr>
                        <a:t>Avelshästar</a:t>
                      </a:r>
                    </a:p>
                  </a:txBody>
                  <a:tcPr marL="88025" marR="88025"/>
                </a:tc>
                <a:tc>
                  <a:txBody>
                    <a:bodyPr/>
                    <a:lstStyle/>
                    <a:p>
                      <a:pPr algn="r"/>
                      <a:r>
                        <a:rPr lang="sv-SE" dirty="0">
                          <a:solidFill>
                            <a:srgbClr val="105653"/>
                          </a:solidFill>
                        </a:rPr>
                        <a:t>9-10</a:t>
                      </a:r>
                    </a:p>
                  </a:txBody>
                  <a:tcPr marL="88025" marR="88025"/>
                </a:tc>
                <a:tc>
                  <a:txBody>
                    <a:bodyPr/>
                    <a:lstStyle/>
                    <a:p>
                      <a:pPr algn="r"/>
                      <a:r>
                        <a:rPr lang="sv-SE" dirty="0">
                          <a:solidFill>
                            <a:srgbClr val="105653"/>
                          </a:solidFill>
                        </a:rPr>
                        <a:t>Minst 110</a:t>
                      </a:r>
                    </a:p>
                  </a:txBody>
                  <a:tcPr marL="88025" marR="88025"/>
                </a:tc>
                <a:tc>
                  <a:txBody>
                    <a:bodyPr/>
                    <a:lstStyle/>
                    <a:p>
                      <a:pPr algn="r"/>
                      <a:r>
                        <a:rPr lang="sv-SE" dirty="0">
                          <a:solidFill>
                            <a:srgbClr val="105653"/>
                          </a:solidFill>
                        </a:rPr>
                        <a:t>70</a:t>
                      </a:r>
                    </a:p>
                  </a:txBody>
                  <a:tcPr marL="88025" marR="88025"/>
                </a:tc>
                <a:tc>
                  <a:txBody>
                    <a:bodyPr/>
                    <a:lstStyle/>
                    <a:p>
                      <a:pPr algn="r"/>
                      <a:r>
                        <a:rPr lang="sv-SE" dirty="0">
                          <a:solidFill>
                            <a:srgbClr val="105653"/>
                          </a:solidFill>
                        </a:rPr>
                        <a:t>7-9</a:t>
                      </a:r>
                    </a:p>
                  </a:txBody>
                  <a:tcPr marL="88025" marR="88025"/>
                </a:tc>
                <a:extLst>
                  <a:ext uri="{0D108BD9-81ED-4DB2-BD59-A6C34878D82A}">
                    <a16:rowId xmlns:a16="http://schemas.microsoft.com/office/drawing/2014/main" val="4119926354"/>
                  </a:ext>
                </a:extLst>
              </a:tr>
              <a:tr h="370840">
                <a:tc>
                  <a:txBody>
                    <a:bodyPr/>
                    <a:lstStyle/>
                    <a:p>
                      <a:r>
                        <a:rPr lang="sv-SE" dirty="0">
                          <a:solidFill>
                            <a:srgbClr val="105653"/>
                          </a:solidFill>
                        </a:rPr>
                        <a:t>Högpresterande</a:t>
                      </a:r>
                    </a:p>
                  </a:txBody>
                  <a:tcPr marL="88025" marR="88025"/>
                </a:tc>
                <a:tc>
                  <a:txBody>
                    <a:bodyPr/>
                    <a:lstStyle/>
                    <a:p>
                      <a:pPr algn="r"/>
                      <a:r>
                        <a:rPr lang="sv-SE" dirty="0">
                          <a:solidFill>
                            <a:srgbClr val="105653"/>
                          </a:solidFill>
                        </a:rPr>
                        <a:t>11</a:t>
                      </a:r>
                    </a:p>
                  </a:txBody>
                  <a:tcPr marL="88025" marR="88025"/>
                </a:tc>
                <a:tc>
                  <a:txBody>
                    <a:bodyPr/>
                    <a:lstStyle/>
                    <a:p>
                      <a:pPr algn="r"/>
                      <a:r>
                        <a:rPr lang="sv-SE" dirty="0">
                          <a:solidFill>
                            <a:srgbClr val="105653"/>
                          </a:solidFill>
                        </a:rPr>
                        <a:t>100</a:t>
                      </a:r>
                    </a:p>
                  </a:txBody>
                  <a:tcPr marL="88025" marR="88025"/>
                </a:tc>
                <a:tc>
                  <a:txBody>
                    <a:bodyPr/>
                    <a:lstStyle/>
                    <a:p>
                      <a:pPr algn="r"/>
                      <a:r>
                        <a:rPr lang="sv-SE" dirty="0">
                          <a:solidFill>
                            <a:srgbClr val="105653"/>
                          </a:solidFill>
                        </a:rPr>
                        <a:t>60-70</a:t>
                      </a:r>
                    </a:p>
                  </a:txBody>
                  <a:tcPr marL="88025" marR="88025"/>
                </a:tc>
                <a:tc>
                  <a:txBody>
                    <a:bodyPr/>
                    <a:lstStyle/>
                    <a:p>
                      <a:pPr algn="r"/>
                      <a:r>
                        <a:rPr lang="sv-SE" dirty="0">
                          <a:solidFill>
                            <a:srgbClr val="105653"/>
                          </a:solidFill>
                        </a:rPr>
                        <a:t>6</a:t>
                      </a:r>
                    </a:p>
                  </a:txBody>
                  <a:tcPr marL="88025" marR="88025"/>
                </a:tc>
                <a:extLst>
                  <a:ext uri="{0D108BD9-81ED-4DB2-BD59-A6C34878D82A}">
                    <a16:rowId xmlns:a16="http://schemas.microsoft.com/office/drawing/2014/main" val="841998232"/>
                  </a:ext>
                </a:extLst>
              </a:tr>
              <a:tr h="370840">
                <a:tc>
                  <a:txBody>
                    <a:bodyPr/>
                    <a:lstStyle/>
                    <a:p>
                      <a:r>
                        <a:rPr lang="sv-SE" dirty="0">
                          <a:solidFill>
                            <a:srgbClr val="105653"/>
                          </a:solidFill>
                        </a:rPr>
                        <a:t>Sporthäst</a:t>
                      </a:r>
                    </a:p>
                  </a:txBody>
                  <a:tcPr marL="88025" marR="88025"/>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dirty="0">
                          <a:solidFill>
                            <a:srgbClr val="105653"/>
                          </a:solidFill>
                        </a:rPr>
                        <a:t>9,5</a:t>
                      </a:r>
                    </a:p>
                  </a:txBody>
                  <a:tcPr marL="88025" marR="88025"/>
                </a:tc>
                <a:tc>
                  <a:txBody>
                    <a:bodyPr/>
                    <a:lstStyle/>
                    <a:p>
                      <a:pPr algn="r"/>
                      <a:r>
                        <a:rPr lang="sv-SE" dirty="0">
                          <a:solidFill>
                            <a:srgbClr val="105653"/>
                          </a:solidFill>
                        </a:rPr>
                        <a:t>90-100</a:t>
                      </a:r>
                    </a:p>
                  </a:txBody>
                  <a:tcPr marL="88025" marR="88025"/>
                </a:tc>
                <a:tc>
                  <a:txBody>
                    <a:bodyPr/>
                    <a:lstStyle/>
                    <a:p>
                      <a:pPr algn="r"/>
                      <a:r>
                        <a:rPr lang="sv-SE" dirty="0">
                          <a:solidFill>
                            <a:srgbClr val="105653"/>
                          </a:solidFill>
                        </a:rPr>
                        <a:t>55-65</a:t>
                      </a:r>
                    </a:p>
                  </a:txBody>
                  <a:tcPr marL="88025" marR="88025"/>
                </a:tc>
                <a:tc>
                  <a:txBody>
                    <a:bodyPr/>
                    <a:lstStyle/>
                    <a:p>
                      <a:pPr algn="r"/>
                      <a:r>
                        <a:rPr lang="sv-SE" dirty="0">
                          <a:solidFill>
                            <a:srgbClr val="105653"/>
                          </a:solidFill>
                        </a:rPr>
                        <a:t>6</a:t>
                      </a:r>
                    </a:p>
                  </a:txBody>
                  <a:tcPr marL="88025" marR="88025"/>
                </a:tc>
                <a:extLst>
                  <a:ext uri="{0D108BD9-81ED-4DB2-BD59-A6C34878D82A}">
                    <a16:rowId xmlns:a16="http://schemas.microsoft.com/office/drawing/2014/main" val="4184544616"/>
                  </a:ext>
                </a:extLst>
              </a:tr>
              <a:tr h="370840">
                <a:tc>
                  <a:txBody>
                    <a:bodyPr/>
                    <a:lstStyle/>
                    <a:p>
                      <a:r>
                        <a:rPr lang="sv-SE" dirty="0">
                          <a:solidFill>
                            <a:srgbClr val="105653"/>
                          </a:solidFill>
                        </a:rPr>
                        <a:t>Rid-/sport</a:t>
                      </a:r>
                    </a:p>
                  </a:txBody>
                  <a:tcPr marL="88025" marR="88025"/>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dirty="0">
                          <a:solidFill>
                            <a:srgbClr val="105653"/>
                          </a:solidFill>
                        </a:rPr>
                        <a:t>8</a:t>
                      </a:r>
                    </a:p>
                  </a:txBody>
                  <a:tcPr marL="88025" marR="88025"/>
                </a:tc>
                <a:tc>
                  <a:txBody>
                    <a:bodyPr/>
                    <a:lstStyle/>
                    <a:p>
                      <a:pPr algn="r"/>
                      <a:r>
                        <a:rPr lang="sv-SE" dirty="0">
                          <a:solidFill>
                            <a:srgbClr val="105653"/>
                          </a:solidFill>
                        </a:rPr>
                        <a:t>75-80</a:t>
                      </a:r>
                    </a:p>
                  </a:txBody>
                  <a:tcPr marL="88025" marR="88025"/>
                </a:tc>
                <a:tc>
                  <a:txBody>
                    <a:bodyPr/>
                    <a:lstStyle/>
                    <a:p>
                      <a:pPr algn="r"/>
                      <a:r>
                        <a:rPr lang="sv-SE" dirty="0">
                          <a:solidFill>
                            <a:srgbClr val="105653"/>
                          </a:solidFill>
                        </a:rPr>
                        <a:t>40-45</a:t>
                      </a:r>
                    </a:p>
                  </a:txBody>
                  <a:tcPr marL="88025" marR="88025"/>
                </a:tc>
                <a:tc>
                  <a:txBody>
                    <a:bodyPr/>
                    <a:lstStyle/>
                    <a:p>
                      <a:pPr algn="r"/>
                      <a:r>
                        <a:rPr lang="sv-SE" dirty="0">
                          <a:solidFill>
                            <a:srgbClr val="105653"/>
                          </a:solidFill>
                        </a:rPr>
                        <a:t>5-6</a:t>
                      </a:r>
                    </a:p>
                  </a:txBody>
                  <a:tcPr marL="88025" marR="88025"/>
                </a:tc>
                <a:extLst>
                  <a:ext uri="{0D108BD9-81ED-4DB2-BD59-A6C34878D82A}">
                    <a16:rowId xmlns:a16="http://schemas.microsoft.com/office/drawing/2014/main" val="948586521"/>
                  </a:ext>
                </a:extLst>
              </a:tr>
              <a:tr h="370840">
                <a:tc>
                  <a:txBody>
                    <a:bodyPr/>
                    <a:lstStyle/>
                    <a:p>
                      <a:r>
                        <a:rPr lang="sv-SE" dirty="0">
                          <a:solidFill>
                            <a:srgbClr val="105653"/>
                          </a:solidFill>
                        </a:rPr>
                        <a:t>Underhållsbehov</a:t>
                      </a:r>
                    </a:p>
                  </a:txBody>
                  <a:tcPr marL="88025" marR="88025"/>
                </a:tc>
                <a:tc>
                  <a:txBody>
                    <a:bodyPr/>
                    <a:lstStyle/>
                    <a:p>
                      <a:pPr algn="r"/>
                      <a:r>
                        <a:rPr lang="sv-SE" dirty="0">
                          <a:solidFill>
                            <a:srgbClr val="105653"/>
                          </a:solidFill>
                        </a:rPr>
                        <a:t>6-8</a:t>
                      </a:r>
                    </a:p>
                  </a:txBody>
                  <a:tcPr marL="88025" marR="88025"/>
                </a:tc>
                <a:tc>
                  <a:txBody>
                    <a:bodyPr/>
                    <a:lstStyle/>
                    <a:p>
                      <a:pPr algn="r"/>
                      <a:r>
                        <a:rPr lang="sv-SE" dirty="0">
                          <a:solidFill>
                            <a:srgbClr val="105653"/>
                          </a:solidFill>
                        </a:rPr>
                        <a:t>65-80</a:t>
                      </a:r>
                    </a:p>
                  </a:txBody>
                  <a:tcPr marL="88025" marR="88025"/>
                </a:tc>
                <a:tc>
                  <a:txBody>
                    <a:bodyPr/>
                    <a:lstStyle/>
                    <a:p>
                      <a:pPr algn="r"/>
                      <a:r>
                        <a:rPr lang="sv-SE" dirty="0">
                          <a:solidFill>
                            <a:srgbClr val="105653"/>
                          </a:solidFill>
                        </a:rPr>
                        <a:t>30-45</a:t>
                      </a:r>
                    </a:p>
                  </a:txBody>
                  <a:tcPr marL="88025" marR="88025"/>
                </a:tc>
                <a:tc>
                  <a:txBody>
                    <a:bodyPr/>
                    <a:lstStyle/>
                    <a:p>
                      <a:pPr algn="r"/>
                      <a:r>
                        <a:rPr lang="sv-SE" dirty="0">
                          <a:solidFill>
                            <a:srgbClr val="105653"/>
                          </a:solidFill>
                        </a:rPr>
                        <a:t>5-6</a:t>
                      </a:r>
                    </a:p>
                  </a:txBody>
                  <a:tcPr marL="88025" marR="88025"/>
                </a:tc>
                <a:extLst>
                  <a:ext uri="{0D108BD9-81ED-4DB2-BD59-A6C34878D82A}">
                    <a16:rowId xmlns:a16="http://schemas.microsoft.com/office/drawing/2014/main" val="1777715904"/>
                  </a:ext>
                </a:extLst>
              </a:tr>
            </a:tbl>
          </a:graphicData>
        </a:graphic>
      </p:graphicFrame>
      <p:pic>
        <p:nvPicPr>
          <p:cNvPr id="14340" name="Picture 5" descr="Sto med diande föl" title="Två häst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4544" y="4107686"/>
            <a:ext cx="4841899" cy="265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7"/>
          <p:cNvSpPr txBox="1">
            <a:spLocks noChangeArrowheads="1"/>
          </p:cNvSpPr>
          <p:nvPr/>
        </p:nvSpPr>
        <p:spPr bwMode="auto">
          <a:xfrm>
            <a:off x="813206" y="6427400"/>
            <a:ext cx="441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1600" dirty="0">
                <a:solidFill>
                  <a:schemeClr val="tx2"/>
                </a:solidFill>
                <a:latin typeface="+mj-lt"/>
              </a:rPr>
              <a:t>Källa: Justina Olsson, Hushållningssällskapet</a:t>
            </a:r>
          </a:p>
        </p:txBody>
      </p:sp>
    </p:spTree>
    <p:extLst>
      <p:ext uri="{BB962C8B-B14F-4D97-AF65-F5344CB8AC3E}">
        <p14:creationId xmlns:p14="http://schemas.microsoft.com/office/powerpoint/2010/main" val="337988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0613EF6-33EA-4581-9F4F-2373E39EA7C1}"/>
              </a:ext>
            </a:extLst>
          </p:cNvPr>
          <p:cNvSpPr>
            <a:spLocks noGrp="1"/>
          </p:cNvSpPr>
          <p:nvPr>
            <p:ph sz="quarter" idx="14"/>
          </p:nvPr>
        </p:nvSpPr>
        <p:spPr/>
        <p:txBody>
          <a:bodyPr/>
          <a:lstStyle/>
          <a:p>
            <a:endParaRPr lang="sv-SE"/>
          </a:p>
        </p:txBody>
      </p:sp>
      <p:graphicFrame>
        <p:nvGraphicFramePr>
          <p:cNvPr id="4" name="Platshållare för innehåll 3"/>
          <p:cNvGraphicFramePr>
            <a:graphicFrameLocks noGrp="1"/>
          </p:cNvGraphicFramePr>
          <p:nvPr>
            <p:ph sz="quarter" idx="13"/>
            <p:extLst>
              <p:ext uri="{D42A27DB-BD31-4B8C-83A1-F6EECF244321}">
                <p14:modId xmlns:p14="http://schemas.microsoft.com/office/powerpoint/2010/main" val="425369269"/>
              </p:ext>
            </p:extLst>
          </p:nvPr>
        </p:nvGraphicFramePr>
        <p:xfrm>
          <a:off x="1176338" y="1629577"/>
          <a:ext cx="8537005" cy="4470979"/>
        </p:xfrm>
        <a:graphic>
          <a:graphicData uri="http://schemas.openxmlformats.org/drawingml/2006/table">
            <a:tbl>
              <a:tblPr firstRow="1" bandRow="1">
                <a:tableStyleId>{5C22544A-7EE6-4342-B048-85BDC9FD1C3A}</a:tableStyleId>
              </a:tblPr>
              <a:tblGrid>
                <a:gridCol w="2614677">
                  <a:extLst>
                    <a:ext uri="{9D8B030D-6E8A-4147-A177-3AD203B41FA5}">
                      <a16:colId xmlns:a16="http://schemas.microsoft.com/office/drawing/2014/main" val="20000"/>
                    </a:ext>
                  </a:extLst>
                </a:gridCol>
                <a:gridCol w="3898659">
                  <a:extLst>
                    <a:ext uri="{9D8B030D-6E8A-4147-A177-3AD203B41FA5}">
                      <a16:colId xmlns:a16="http://schemas.microsoft.com/office/drawing/2014/main" val="20001"/>
                    </a:ext>
                  </a:extLst>
                </a:gridCol>
                <a:gridCol w="2023669">
                  <a:extLst>
                    <a:ext uri="{9D8B030D-6E8A-4147-A177-3AD203B41FA5}">
                      <a16:colId xmlns:a16="http://schemas.microsoft.com/office/drawing/2014/main" val="20002"/>
                    </a:ext>
                  </a:extLst>
                </a:gridCol>
              </a:tblGrid>
              <a:tr h="370765">
                <a:tc>
                  <a:txBody>
                    <a:bodyPr/>
                    <a:lstStyle/>
                    <a:p>
                      <a:r>
                        <a:rPr lang="sv-SE" sz="1800" dirty="0"/>
                        <a:t>Parameter</a:t>
                      </a:r>
                    </a:p>
                  </a:txBody>
                  <a:tcPr marL="104460" marR="104460" marT="45711" marB="45711"/>
                </a:tc>
                <a:tc>
                  <a:txBody>
                    <a:bodyPr/>
                    <a:lstStyle/>
                    <a:p>
                      <a:pPr algn="r"/>
                      <a:r>
                        <a:rPr lang="sv-SE" sz="1800" dirty="0"/>
                        <a:t>Värde</a:t>
                      </a:r>
                    </a:p>
                  </a:txBody>
                  <a:tcPr marL="104460" marR="104460" marT="45711" marB="45711"/>
                </a:tc>
                <a:tc>
                  <a:txBody>
                    <a:bodyPr/>
                    <a:lstStyle/>
                    <a:p>
                      <a:pPr algn="r"/>
                      <a:r>
                        <a:rPr lang="sv-SE" sz="1800" dirty="0"/>
                        <a:t>Innebär</a:t>
                      </a:r>
                    </a:p>
                  </a:txBody>
                  <a:tcPr marL="104460" marR="104460" marT="45711" marB="45711"/>
                </a:tc>
                <a:extLst>
                  <a:ext uri="{0D108BD9-81ED-4DB2-BD59-A6C34878D82A}">
                    <a16:rowId xmlns:a16="http://schemas.microsoft.com/office/drawing/2014/main" val="10000"/>
                  </a:ext>
                </a:extLst>
              </a:tr>
              <a:tr h="914310">
                <a:tc>
                  <a:txBody>
                    <a:bodyPr/>
                    <a:lstStyle/>
                    <a:p>
                      <a:r>
                        <a:rPr lang="sv-SE" altLang="sv-SE" sz="2200" kern="0" dirty="0">
                          <a:solidFill>
                            <a:srgbClr val="105653"/>
                          </a:solidFill>
                        </a:rPr>
                        <a:t>pH</a:t>
                      </a:r>
                      <a:endParaRPr lang="sv-SE" sz="2200" dirty="0">
                        <a:solidFill>
                          <a:srgbClr val="105653"/>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rgbClr val="105653"/>
                          </a:solidFill>
                        </a:rPr>
                        <a:t>&lt; 4,2 vid </a:t>
                      </a:r>
                      <a:r>
                        <a:rPr lang="sv-SE" altLang="sv-SE" sz="2200" kern="0" dirty="0" err="1">
                          <a:solidFill>
                            <a:srgbClr val="105653"/>
                          </a:solidFill>
                        </a:rPr>
                        <a:t>ts</a:t>
                      </a:r>
                      <a:r>
                        <a:rPr lang="sv-SE" altLang="sv-SE" sz="2200" kern="0" dirty="0">
                          <a:solidFill>
                            <a:srgbClr val="105653"/>
                          </a:solidFill>
                        </a:rPr>
                        <a:t> &lt; 35% </a:t>
                      </a:r>
                      <a:r>
                        <a:rPr lang="sv-SE" altLang="sv-SE" sz="2200" kern="0" dirty="0" err="1">
                          <a:solidFill>
                            <a:srgbClr val="105653"/>
                          </a:solidFill>
                        </a:rPr>
                        <a:t>ts</a:t>
                      </a:r>
                      <a:r>
                        <a:rPr lang="sv-SE" altLang="sv-SE" sz="2200" kern="0" dirty="0">
                          <a:solidFill>
                            <a:srgbClr val="105653"/>
                          </a:solidFill>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rgbClr val="105653"/>
                          </a:solidFill>
                        </a:rPr>
                        <a:t>(&gt;35% </a:t>
                      </a:r>
                      <a:r>
                        <a:rPr lang="sv-SE" altLang="sv-SE" sz="2200" kern="0" dirty="0" err="1">
                          <a:solidFill>
                            <a:srgbClr val="105653"/>
                          </a:solidFill>
                        </a:rPr>
                        <a:t>ts</a:t>
                      </a:r>
                      <a:r>
                        <a:rPr lang="sv-SE" altLang="sv-SE" sz="2200" kern="0" dirty="0">
                          <a:solidFill>
                            <a:srgbClr val="105653"/>
                          </a:solidFill>
                        </a:rPr>
                        <a:t> är pH-värdet inte ett intressant mått)</a:t>
                      </a:r>
                      <a:endParaRPr lang="sv-SE" sz="2200" dirty="0">
                        <a:solidFill>
                          <a:srgbClr val="105653"/>
                        </a:solidFill>
                      </a:endParaRPr>
                    </a:p>
                  </a:txBody>
                  <a:tcPr marL="104460" marR="104460" marT="45711" marB="45711"/>
                </a:tc>
                <a:tc>
                  <a:txBody>
                    <a:bodyPr/>
                    <a:lstStyle/>
                    <a:p>
                      <a:pPr algn="r"/>
                      <a:endParaRPr lang="sv-SE" sz="2200">
                        <a:solidFill>
                          <a:srgbClr val="105653"/>
                        </a:solidFill>
                      </a:endParaRPr>
                    </a:p>
                  </a:txBody>
                  <a:tcPr marL="104460" marR="104460" marT="45711" marB="45711"/>
                </a:tc>
                <a:extLst>
                  <a:ext uri="{0D108BD9-81ED-4DB2-BD59-A6C34878D82A}">
                    <a16:rowId xmlns:a16="http://schemas.microsoft.com/office/drawing/2014/main" val="10001"/>
                  </a:ext>
                </a:extLst>
              </a:tr>
              <a:tr h="391898">
                <a:tc>
                  <a:txBody>
                    <a:bodyPr/>
                    <a:lstStyle/>
                    <a:p>
                      <a:r>
                        <a:rPr lang="sv-SE" altLang="sv-SE" sz="2200" kern="0" dirty="0">
                          <a:solidFill>
                            <a:srgbClr val="105653"/>
                          </a:solidFill>
                        </a:rPr>
                        <a:t>Ammoniumkväve</a:t>
                      </a:r>
                      <a:endParaRPr lang="sv-SE" sz="2200" dirty="0">
                        <a:solidFill>
                          <a:srgbClr val="105653"/>
                        </a:solidFill>
                      </a:endParaRPr>
                    </a:p>
                  </a:txBody>
                  <a:tcPr marL="104460" marR="104460" marT="45711" marB="45711"/>
                </a:tc>
                <a:tc>
                  <a:txBody>
                    <a:bodyPr/>
                    <a:lstStyle/>
                    <a:p>
                      <a:pPr algn="r"/>
                      <a:r>
                        <a:rPr lang="sv-SE" altLang="sv-SE" sz="2200" kern="0" dirty="0">
                          <a:solidFill>
                            <a:srgbClr val="105653"/>
                          </a:solidFill>
                        </a:rPr>
                        <a:t>&lt; 8%</a:t>
                      </a:r>
                      <a:endParaRPr lang="sv-SE" sz="2200" dirty="0">
                        <a:solidFill>
                          <a:srgbClr val="105653"/>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rgbClr val="105653"/>
                          </a:solidFill>
                        </a:rPr>
                        <a:t>80 g/kg N</a:t>
                      </a:r>
                      <a:endParaRPr lang="sv-SE" sz="2200" dirty="0">
                        <a:solidFill>
                          <a:srgbClr val="105653"/>
                        </a:solidFill>
                      </a:endParaRPr>
                    </a:p>
                  </a:txBody>
                  <a:tcPr marL="104460" marR="104460" marT="45711" marB="45711"/>
                </a:tc>
                <a:extLst>
                  <a:ext uri="{0D108BD9-81ED-4DB2-BD59-A6C34878D82A}">
                    <a16:rowId xmlns:a16="http://schemas.microsoft.com/office/drawing/2014/main" val="10002"/>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rgbClr val="105653"/>
                          </a:solidFill>
                        </a:rPr>
                        <a:t>Smörsyra</a:t>
                      </a:r>
                      <a:endParaRPr lang="sv-SE" sz="2200" dirty="0">
                        <a:solidFill>
                          <a:srgbClr val="105653"/>
                        </a:solidFill>
                      </a:endParaRPr>
                    </a:p>
                  </a:txBody>
                  <a:tcPr marL="104460" marR="104460" marT="45711" marB="45711"/>
                </a:tc>
                <a:tc>
                  <a:txBody>
                    <a:bodyPr/>
                    <a:lstStyle/>
                    <a:p>
                      <a:pPr algn="r"/>
                      <a:r>
                        <a:rPr lang="sv-SE" altLang="sv-SE" sz="2200" kern="0" dirty="0">
                          <a:solidFill>
                            <a:srgbClr val="105653"/>
                          </a:solidFill>
                        </a:rPr>
                        <a:t>&lt;0,1%</a:t>
                      </a:r>
                      <a:endParaRPr lang="sv-SE" sz="2200" dirty="0">
                        <a:solidFill>
                          <a:srgbClr val="105653"/>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rgbClr val="105653"/>
                          </a:solidFill>
                        </a:rPr>
                        <a:t>1 g/kg </a:t>
                      </a:r>
                      <a:r>
                        <a:rPr lang="sv-SE" altLang="sv-SE" sz="2200" kern="0" dirty="0" err="1">
                          <a:solidFill>
                            <a:srgbClr val="105653"/>
                          </a:solidFill>
                        </a:rPr>
                        <a:t>ts</a:t>
                      </a:r>
                      <a:endParaRPr lang="sv-SE" sz="2200" dirty="0">
                        <a:solidFill>
                          <a:srgbClr val="105653"/>
                        </a:solidFill>
                      </a:endParaRPr>
                    </a:p>
                  </a:txBody>
                  <a:tcPr marL="104460" marR="104460" marT="45711" marB="45711"/>
                </a:tc>
                <a:extLst>
                  <a:ext uri="{0D108BD9-81ED-4DB2-BD59-A6C34878D82A}">
                    <a16:rowId xmlns:a16="http://schemas.microsoft.com/office/drawing/2014/main" val="10003"/>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rgbClr val="105653"/>
                          </a:solidFill>
                        </a:rPr>
                        <a:t>Mjölksyra</a:t>
                      </a:r>
                      <a:endParaRPr lang="sv-SE" sz="2200" dirty="0">
                        <a:solidFill>
                          <a:srgbClr val="105653"/>
                        </a:solidFill>
                      </a:endParaRPr>
                    </a:p>
                  </a:txBody>
                  <a:tcPr marL="104460" marR="104460" marT="45711" marB="45711"/>
                </a:tc>
                <a:tc>
                  <a:txBody>
                    <a:bodyPr/>
                    <a:lstStyle/>
                    <a:p>
                      <a:pPr algn="r"/>
                      <a:r>
                        <a:rPr lang="sv-SE" altLang="sv-SE" sz="2200" kern="0" dirty="0">
                          <a:solidFill>
                            <a:srgbClr val="105653"/>
                          </a:solidFill>
                        </a:rPr>
                        <a:t>3-12%</a:t>
                      </a:r>
                      <a:endParaRPr lang="sv-SE" sz="2200" dirty="0">
                        <a:solidFill>
                          <a:srgbClr val="105653"/>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rgbClr val="105653"/>
                          </a:solidFill>
                        </a:rPr>
                        <a:t>30-120 g/kg </a:t>
                      </a:r>
                      <a:r>
                        <a:rPr lang="sv-SE" altLang="sv-SE" sz="2200" kern="0" dirty="0" err="1">
                          <a:solidFill>
                            <a:srgbClr val="105653"/>
                          </a:solidFill>
                        </a:rPr>
                        <a:t>ts</a:t>
                      </a:r>
                      <a:endParaRPr lang="sv-SE" sz="2200" dirty="0">
                        <a:solidFill>
                          <a:srgbClr val="105653"/>
                        </a:solidFill>
                      </a:endParaRPr>
                    </a:p>
                  </a:txBody>
                  <a:tcPr marL="104460" marR="104460" marT="45711" marB="45711"/>
                </a:tc>
                <a:extLst>
                  <a:ext uri="{0D108BD9-81ED-4DB2-BD59-A6C34878D82A}">
                    <a16:rowId xmlns:a16="http://schemas.microsoft.com/office/drawing/2014/main" val="10004"/>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rgbClr val="105653"/>
                          </a:solidFill>
                        </a:rPr>
                        <a:t>Ättiksyra</a:t>
                      </a:r>
                      <a:endParaRPr lang="sv-SE" sz="2200" dirty="0">
                        <a:solidFill>
                          <a:srgbClr val="105653"/>
                        </a:solidFill>
                      </a:endParaRPr>
                    </a:p>
                  </a:txBody>
                  <a:tcPr marL="104460" marR="104460" marT="45711" marB="45711"/>
                </a:tc>
                <a:tc>
                  <a:txBody>
                    <a:bodyPr/>
                    <a:lstStyle/>
                    <a:p>
                      <a:pPr algn="r"/>
                      <a:r>
                        <a:rPr lang="sv-SE" altLang="sv-SE" sz="2200" kern="0" dirty="0">
                          <a:solidFill>
                            <a:srgbClr val="105653"/>
                          </a:solidFill>
                        </a:rPr>
                        <a:t>&lt;3%</a:t>
                      </a:r>
                      <a:endParaRPr lang="sv-SE" sz="2200" dirty="0">
                        <a:solidFill>
                          <a:srgbClr val="105653"/>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rgbClr val="105653"/>
                          </a:solidFill>
                        </a:rPr>
                        <a:t>30 g/kg </a:t>
                      </a:r>
                      <a:r>
                        <a:rPr lang="sv-SE" altLang="sv-SE" sz="2200" kern="0" dirty="0" err="1">
                          <a:solidFill>
                            <a:srgbClr val="105653"/>
                          </a:solidFill>
                        </a:rPr>
                        <a:t>ts</a:t>
                      </a:r>
                      <a:endParaRPr lang="sv-SE" sz="2200" dirty="0">
                        <a:solidFill>
                          <a:srgbClr val="105653"/>
                        </a:solidFill>
                      </a:endParaRPr>
                    </a:p>
                  </a:txBody>
                  <a:tcPr marL="104460" marR="104460" marT="45711" marB="45711"/>
                </a:tc>
                <a:extLst>
                  <a:ext uri="{0D108BD9-81ED-4DB2-BD59-A6C34878D82A}">
                    <a16:rowId xmlns:a16="http://schemas.microsoft.com/office/drawing/2014/main" val="10005"/>
                  </a:ext>
                </a:extLst>
              </a:tr>
              <a:tr h="3707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rgbClr val="105653"/>
                          </a:solidFill>
                        </a:rPr>
                        <a:t>Propionsyra</a:t>
                      </a:r>
                      <a:endParaRPr lang="sv-SE" sz="2200" dirty="0">
                        <a:solidFill>
                          <a:srgbClr val="105653"/>
                        </a:solidFill>
                      </a:endParaRPr>
                    </a:p>
                  </a:txBody>
                  <a:tcPr marL="104460" marR="104460" marT="45711" marB="45711"/>
                </a:tc>
                <a:tc>
                  <a:txBody>
                    <a:bodyPr/>
                    <a:lstStyle/>
                    <a:p>
                      <a:pPr algn="r"/>
                      <a:r>
                        <a:rPr lang="sv-SE" altLang="sv-SE" sz="2200" kern="0" dirty="0">
                          <a:solidFill>
                            <a:srgbClr val="105653"/>
                          </a:solidFill>
                        </a:rPr>
                        <a:t>&lt;1%</a:t>
                      </a:r>
                      <a:endParaRPr lang="sv-SE" sz="2200" dirty="0">
                        <a:solidFill>
                          <a:srgbClr val="105653"/>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rgbClr val="105653"/>
                          </a:solidFill>
                        </a:rPr>
                        <a:t>10 g/kg </a:t>
                      </a:r>
                      <a:r>
                        <a:rPr lang="sv-SE" altLang="sv-SE" sz="2200" kern="0" dirty="0" err="1">
                          <a:solidFill>
                            <a:srgbClr val="105653"/>
                          </a:solidFill>
                        </a:rPr>
                        <a:t>ts</a:t>
                      </a:r>
                      <a:endParaRPr lang="sv-SE" altLang="sv-SE" sz="2200" kern="0" dirty="0">
                        <a:solidFill>
                          <a:srgbClr val="105653"/>
                        </a:solidFill>
                      </a:endParaRPr>
                    </a:p>
                  </a:txBody>
                  <a:tcPr marL="104460" marR="104460" marT="45711" marB="45711"/>
                </a:tc>
                <a:extLst>
                  <a:ext uri="{0D108BD9-81ED-4DB2-BD59-A6C34878D82A}">
                    <a16:rowId xmlns:a16="http://schemas.microsoft.com/office/drawing/2014/main" val="10006"/>
                  </a:ext>
                </a:extLst>
              </a:tr>
              <a:tr h="421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rgbClr val="105653"/>
                          </a:solidFill>
                        </a:rPr>
                        <a:t>Etanol</a:t>
                      </a:r>
                      <a:endParaRPr lang="sv-SE" sz="2200" dirty="0">
                        <a:solidFill>
                          <a:srgbClr val="105653"/>
                        </a:solidFill>
                      </a:endParaRPr>
                    </a:p>
                  </a:txBody>
                  <a:tcPr marL="104460" marR="104460" marT="45711" marB="45711"/>
                </a:tc>
                <a:tc>
                  <a:txBody>
                    <a:bodyPr/>
                    <a:lstStyle/>
                    <a:p>
                      <a:pPr algn="r"/>
                      <a:r>
                        <a:rPr lang="sv-SE" altLang="sv-SE" sz="2200" kern="0" dirty="0">
                          <a:solidFill>
                            <a:srgbClr val="105653"/>
                          </a:solidFill>
                        </a:rPr>
                        <a:t>&lt;1%</a:t>
                      </a:r>
                      <a:endParaRPr lang="sv-SE" sz="2200" dirty="0">
                        <a:solidFill>
                          <a:srgbClr val="105653"/>
                        </a:solidFill>
                      </a:endParaRPr>
                    </a:p>
                  </a:txBody>
                  <a:tcPr marL="104460" marR="104460" marT="45711" marB="4571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altLang="sv-SE" sz="2200" kern="0" dirty="0">
                          <a:solidFill>
                            <a:srgbClr val="105653"/>
                          </a:solidFill>
                        </a:rPr>
                        <a:t>10 g/kg </a:t>
                      </a:r>
                      <a:r>
                        <a:rPr lang="sv-SE" altLang="sv-SE" sz="2200" kern="0" dirty="0" err="1">
                          <a:solidFill>
                            <a:srgbClr val="105653"/>
                          </a:solidFill>
                        </a:rPr>
                        <a:t>ts</a:t>
                      </a:r>
                      <a:endParaRPr lang="sv-SE" sz="2200" dirty="0">
                        <a:solidFill>
                          <a:srgbClr val="105653"/>
                        </a:solidFill>
                      </a:endParaRPr>
                    </a:p>
                  </a:txBody>
                  <a:tcPr marL="104460" marR="104460" marT="45711" marB="45711"/>
                </a:tc>
                <a:extLst>
                  <a:ext uri="{0D108BD9-81ED-4DB2-BD59-A6C34878D82A}">
                    <a16:rowId xmlns:a16="http://schemas.microsoft.com/office/drawing/2014/main" val="10007"/>
                  </a:ext>
                </a:extLst>
              </a:tr>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2200" kern="0" dirty="0">
                          <a:solidFill>
                            <a:srgbClr val="105653"/>
                          </a:solidFill>
                        </a:rPr>
                        <a:t>Socker &gt; 0</a:t>
                      </a:r>
                      <a:endParaRPr lang="sv-SE" sz="2200" dirty="0">
                        <a:solidFill>
                          <a:srgbClr val="105653"/>
                        </a:solidFill>
                      </a:endParaRPr>
                    </a:p>
                  </a:txBody>
                  <a:tcPr marL="104460" marR="104460" marT="45711" marB="45711"/>
                </a:tc>
                <a:tc>
                  <a:txBody>
                    <a:bodyPr/>
                    <a:lstStyle/>
                    <a:p>
                      <a:pPr algn="r"/>
                      <a:endParaRPr lang="sv-SE" sz="2200" dirty="0">
                        <a:solidFill>
                          <a:srgbClr val="105653"/>
                        </a:solidFill>
                      </a:endParaRPr>
                    </a:p>
                  </a:txBody>
                  <a:tcPr marL="104460" marR="104460" marT="45711" marB="45711"/>
                </a:tc>
                <a:tc>
                  <a:txBody>
                    <a:bodyPr/>
                    <a:lstStyle/>
                    <a:p>
                      <a:pPr algn="r"/>
                      <a:endParaRPr lang="sv-SE" sz="2200" dirty="0">
                        <a:solidFill>
                          <a:srgbClr val="105653"/>
                        </a:solidFill>
                      </a:endParaRPr>
                    </a:p>
                  </a:txBody>
                  <a:tcPr marL="104460" marR="104460" marT="45711" marB="45711"/>
                </a:tc>
                <a:extLst>
                  <a:ext uri="{0D108BD9-81ED-4DB2-BD59-A6C34878D82A}">
                    <a16:rowId xmlns:a16="http://schemas.microsoft.com/office/drawing/2014/main" val="10008"/>
                  </a:ext>
                </a:extLst>
              </a:tr>
            </a:tbl>
          </a:graphicData>
        </a:graphic>
      </p:graphicFrame>
      <p:sp>
        <p:nvSpPr>
          <p:cNvPr id="3" name="Rubrik 2">
            <a:extLst>
              <a:ext uri="{FF2B5EF4-FFF2-40B4-BE49-F238E27FC236}">
                <a16:creationId xmlns:a16="http://schemas.microsoft.com/office/drawing/2014/main" id="{01B1710D-C696-42A3-B11C-62E98C50EDE0}"/>
              </a:ext>
            </a:extLst>
          </p:cNvPr>
          <p:cNvSpPr>
            <a:spLocks noGrp="1"/>
          </p:cNvSpPr>
          <p:nvPr>
            <p:ph type="title"/>
          </p:nvPr>
        </p:nvSpPr>
        <p:spPr>
          <a:xfrm>
            <a:off x="1176338" y="757444"/>
            <a:ext cx="8112941" cy="760806"/>
          </a:xfrm>
        </p:spPr>
        <p:txBody>
          <a:bodyPr/>
          <a:lstStyle/>
          <a:p>
            <a:r>
              <a:rPr lang="sv-SE" altLang="sv-SE" dirty="0"/>
              <a:t>Hygienisk kvalitet</a:t>
            </a:r>
            <a:endParaRPr lang="sv-SE" dirty="0"/>
          </a:p>
        </p:txBody>
      </p:sp>
      <p:sp>
        <p:nvSpPr>
          <p:cNvPr id="6" name="Text Box 4"/>
          <p:cNvSpPr txBox="1">
            <a:spLocks noChangeArrowheads="1"/>
          </p:cNvSpPr>
          <p:nvPr/>
        </p:nvSpPr>
        <p:spPr bwMode="auto">
          <a:xfrm>
            <a:off x="1176338" y="6209731"/>
            <a:ext cx="23102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2000" dirty="0">
                <a:solidFill>
                  <a:schemeClr val="accent1"/>
                </a:solidFill>
                <a:latin typeface="+mn-lt"/>
              </a:rPr>
              <a:t>Källa: </a:t>
            </a:r>
            <a:r>
              <a:rPr lang="sv-SE" sz="2000" dirty="0" err="1">
                <a:solidFill>
                  <a:schemeClr val="accent1"/>
                </a:solidFill>
                <a:latin typeface="+mn-lt"/>
              </a:rPr>
              <a:t>Skånesemin</a:t>
            </a:r>
            <a:endParaRPr lang="sv-SE" sz="2000" dirty="0">
              <a:solidFill>
                <a:schemeClr val="accent1"/>
              </a:solidFill>
              <a:latin typeface="+mn-lt"/>
            </a:endParaRPr>
          </a:p>
        </p:txBody>
      </p:sp>
    </p:spTree>
    <p:extLst>
      <p:ext uri="{BB962C8B-B14F-4D97-AF65-F5344CB8AC3E}">
        <p14:creationId xmlns:p14="http://schemas.microsoft.com/office/powerpoint/2010/main" val="74017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81A7CFE1-96A8-4F61-A070-FB0EA2C3ACEA}"/>
              </a:ext>
            </a:extLst>
          </p:cNvPr>
          <p:cNvSpPr>
            <a:spLocks noGrp="1"/>
          </p:cNvSpPr>
          <p:nvPr>
            <p:ph type="title"/>
          </p:nvPr>
        </p:nvSpPr>
        <p:spPr>
          <a:xfrm>
            <a:off x="1176422" y="155275"/>
            <a:ext cx="8112941" cy="1103060"/>
          </a:xfrm>
        </p:spPr>
        <p:txBody>
          <a:bodyPr/>
          <a:lstStyle/>
          <a:p>
            <a:r>
              <a:rPr lang="sv-SE" dirty="0" err="1"/>
              <a:t>Ts</a:t>
            </a:r>
            <a:r>
              <a:rPr lang="sv-SE" dirty="0"/>
              <a:t>-haltens betydelse för tillväxten av mikroorganismer</a:t>
            </a:r>
          </a:p>
        </p:txBody>
      </p:sp>
      <p:pic>
        <p:nvPicPr>
          <p:cNvPr id="16387" name="Picture 7" descr="Se text" title="Diagram över tillväxt av olika mikroorganismer beroende på ts-halt"/>
          <p:cNvPicPr>
            <a:picLocks noChangeAspect="1" noChangeArrowheads="1"/>
          </p:cNvPicPr>
          <p:nvPr/>
        </p:nvPicPr>
        <p:blipFill rotWithShape="1">
          <a:blip r:embed="rId3">
            <a:extLst>
              <a:ext uri="{28A0092B-C50C-407E-A947-70E740481C1C}">
                <a14:useLocalDpi xmlns:a14="http://schemas.microsoft.com/office/drawing/2010/main" val="0"/>
              </a:ext>
            </a:extLst>
          </a:blip>
          <a:srcRect t="26460" b="10930"/>
          <a:stretch/>
        </p:blipFill>
        <p:spPr bwMode="auto">
          <a:xfrm>
            <a:off x="1176422" y="1272830"/>
            <a:ext cx="8833010" cy="420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tshållare för innehåll 1"/>
          <p:cNvSpPr>
            <a:spLocks noGrp="1"/>
          </p:cNvSpPr>
          <p:nvPr>
            <p:ph sz="quarter" idx="13"/>
          </p:nvPr>
        </p:nvSpPr>
        <p:spPr>
          <a:xfrm>
            <a:off x="1176423" y="5480810"/>
            <a:ext cx="9424902" cy="1377190"/>
          </a:xfrm>
        </p:spPr>
        <p:txBody>
          <a:bodyPr/>
          <a:lstStyle/>
          <a:p>
            <a:pPr marL="0" indent="0">
              <a:buNone/>
            </a:pPr>
            <a:r>
              <a:rPr lang="sv-SE" sz="2200" dirty="0" err="1"/>
              <a:t>Ts</a:t>
            </a:r>
            <a:r>
              <a:rPr lang="sv-SE" sz="2200" dirty="0"/>
              <a:t>-halten är viktig för tillväxt av bakterier. Desto högre </a:t>
            </a:r>
            <a:r>
              <a:rPr lang="sv-SE" sz="2200" dirty="0" err="1"/>
              <a:t>ts</a:t>
            </a:r>
            <a:r>
              <a:rPr lang="sv-SE" sz="2200" dirty="0"/>
              <a:t>-halt ju större är tillväxten av jäst- och mögelsvampar. Mjölksyrabakterier tillväxer vid </a:t>
            </a:r>
            <a:r>
              <a:rPr lang="sv-SE" sz="2200" dirty="0" err="1"/>
              <a:t>ts</a:t>
            </a:r>
            <a:r>
              <a:rPr lang="sv-SE" sz="2200" dirty="0"/>
              <a:t>-halter mellan 15 och ca 60%. </a:t>
            </a:r>
            <a:r>
              <a:rPr lang="sv-SE" sz="2200" dirty="0" err="1"/>
              <a:t>Listeria</a:t>
            </a:r>
            <a:r>
              <a:rPr lang="sv-SE" sz="2200" dirty="0"/>
              <a:t>, </a:t>
            </a:r>
            <a:r>
              <a:rPr lang="sv-SE" sz="2200" dirty="0" err="1"/>
              <a:t>Enterobakter</a:t>
            </a:r>
            <a:r>
              <a:rPr lang="sv-SE" sz="2200" dirty="0"/>
              <a:t> och </a:t>
            </a:r>
            <a:r>
              <a:rPr lang="sv-SE" sz="2200" dirty="0" err="1"/>
              <a:t>Klostridier</a:t>
            </a:r>
            <a:r>
              <a:rPr lang="sv-SE" sz="2200" dirty="0"/>
              <a:t> tillväxer vid </a:t>
            </a:r>
            <a:r>
              <a:rPr lang="sv-SE" sz="2200" dirty="0" err="1"/>
              <a:t>ts</a:t>
            </a:r>
            <a:r>
              <a:rPr lang="sv-SE" sz="2200" dirty="0"/>
              <a:t>-halter mellan 15-45%. Källa: Perstorp</a:t>
            </a:r>
          </a:p>
        </p:txBody>
      </p:sp>
    </p:spTree>
    <p:extLst>
      <p:ext uri="{BB962C8B-B14F-4D97-AF65-F5344CB8AC3E}">
        <p14:creationId xmlns:p14="http://schemas.microsoft.com/office/powerpoint/2010/main" val="2602492756"/>
      </p:ext>
    </p:extLst>
  </p:cSld>
  <p:clrMapOvr>
    <a:masterClrMapping/>
  </p:clrMapOvr>
</p:sld>
</file>

<file path=ppt/theme/theme1.xml><?xml version="1.0" encoding="utf-8"?>
<a:theme xmlns:a="http://schemas.openxmlformats.org/drawingml/2006/main" name="Greppa Näringen main">
  <a:themeElements>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fontScheme name="Greppa Näringen 2026">
      <a:majorFont>
        <a:latin typeface="Arial"/>
        <a:ea typeface=""/>
        <a:cs typeface=""/>
      </a:majorFont>
      <a:minorFont>
        <a:latin typeface="Arial"/>
        <a:ea typeface=""/>
        <a:cs typeface=""/>
      </a:minorFont>
    </a:fontScheme>
    <a:fmtScheme name="Reflek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7D16CA7-B9B2-4C94-B351-4B6857EC1CE0}" vid="{0ECDF77F-8B20-491F-8191-ABEEED48FBE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themeOverride>
</file>

<file path=docProps/app.xml><?xml version="1.0" encoding="utf-8"?>
<Properties xmlns="http://schemas.openxmlformats.org/officeDocument/2006/extended-properties" xmlns:vt="http://schemas.openxmlformats.org/officeDocument/2006/docPropsVTypes">
  <Template>Presentation Greppa Näringen kortversion</Template>
  <TotalTime>332</TotalTime>
  <Words>2728</Words>
  <Application>Microsoft Office PowerPoint</Application>
  <PresentationFormat>Bredbild</PresentationFormat>
  <Paragraphs>354</Paragraphs>
  <Slides>33</Slides>
  <Notes>27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33</vt:i4>
      </vt:variant>
    </vt:vector>
  </HeadingPairs>
  <TitlesOfParts>
    <vt:vector size="38" baseType="lpstr">
      <vt:lpstr>Arial</vt:lpstr>
      <vt:lpstr>Calibri</vt:lpstr>
      <vt:lpstr>Helvetica</vt:lpstr>
      <vt:lpstr>Times New Roman</vt:lpstr>
      <vt:lpstr>Greppa Näringen main</vt:lpstr>
      <vt:lpstr>Presentation 15A Grovfoderodling del 1</vt:lpstr>
      <vt:lpstr>Vall och grönfoder, största grödan</vt:lpstr>
      <vt:lpstr>Grovfoderkvalitet</vt:lpstr>
      <vt:lpstr>Grovfodret gör skillnaden</vt:lpstr>
      <vt:lpstr>Önskemål för en foderstat till mjölkko</vt:lpstr>
      <vt:lpstr>Rätt kvalitet till rätt produktion</vt:lpstr>
      <vt:lpstr>Lämpligt vallfoder häst</vt:lpstr>
      <vt:lpstr>Hygienisk kvalitet</vt:lpstr>
      <vt:lpstr>Ts-haltens betydelse för tillväxten av mikroorganismer</vt:lpstr>
      <vt:lpstr>Effekter av olika tillsatsmedel</vt:lpstr>
      <vt:lpstr>Ensileringsförluster</vt:lpstr>
      <vt:lpstr>Ensileringsförluster utifrån ts-halt</vt:lpstr>
      <vt:lpstr>Inläggningstidens påverkan på  temperaturen i ensilaget</vt:lpstr>
      <vt:lpstr>Klöverhalt beroende på kalciumhalt i fodret</vt:lpstr>
      <vt:lpstr>Grovfodersystem</vt:lpstr>
      <vt:lpstr>Fördelar och nackdelar med baljväxter</vt:lpstr>
      <vt:lpstr>Klöverhalt i vall, exempel 1</vt:lpstr>
      <vt:lpstr>Klöverhalt i vall, exempel 2</vt:lpstr>
      <vt:lpstr>Klöverhalt i vall, exempel 3</vt:lpstr>
      <vt:lpstr>Avkastning för arter och sorter i sortförsök</vt:lpstr>
      <vt:lpstr>Tidighet och vinterhärdighet för vallarter</vt:lpstr>
      <vt:lpstr>Breddat skördefönster</vt:lpstr>
      <vt:lpstr>Fiberinnehåll i olika arter</vt:lpstr>
      <vt:lpstr>Försök: Avkastning och näringskvalitet i lusernsorter jämfört med rödklöver </vt:lpstr>
      <vt:lpstr>Slutsatser</vt:lpstr>
      <vt:lpstr>Små frön kräver grund sådd!</vt:lpstr>
      <vt:lpstr>Insåningsmetod och torka spelar roll för vallskörden</vt:lpstr>
      <vt:lpstr>Insåningsgrödan spelar roll för vallskörden</vt:lpstr>
      <vt:lpstr>Tidpunkt för insådd av vallbaljväxter på hösten</vt:lpstr>
      <vt:lpstr>Ogräs kan vara giftiga och ge smakfel i mjölk</vt:lpstr>
      <vt:lpstr>Skördetidpunkten av majs påverkar stärkelsehalten</vt:lpstr>
      <vt:lpstr>Lönsam ogräsbekämpning i ensilagemajs</vt:lpstr>
      <vt:lpstr>Slut på del 1,  gå till del 2</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15A del 1 2026-01-21</dc:title>
  <dc:subject>Presentation</dc:subject>
  <dc:creator>Pernilla Kvarmo</dc:creator>
  <cp:keywords>grovfoderodling;modul 15A;del 1</cp:keywords>
  <cp:lastModifiedBy>Pernilla Kvarmo</cp:lastModifiedBy>
  <cp:revision>15</cp:revision>
  <dcterms:created xsi:type="dcterms:W3CDTF">2026-01-21T12:07:06Z</dcterms:created>
  <dcterms:modified xsi:type="dcterms:W3CDTF">2026-02-27T14:52:14Z</dcterms:modified>
</cp:coreProperties>
</file>